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548A-A51D-4611-8230-181836786F8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31B2-D6FF-4143-BCEA-D070BE7B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4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548A-A51D-4611-8230-181836786F8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31B2-D6FF-4143-BCEA-D070BE7B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6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548A-A51D-4611-8230-181836786F8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31B2-D6FF-4143-BCEA-D070BE7B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7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548A-A51D-4611-8230-181836786F8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31B2-D6FF-4143-BCEA-D070BE7B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2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548A-A51D-4611-8230-181836786F8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31B2-D6FF-4143-BCEA-D070BE7B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6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548A-A51D-4611-8230-181836786F8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31B2-D6FF-4143-BCEA-D070BE7B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9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548A-A51D-4611-8230-181836786F8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31B2-D6FF-4143-BCEA-D070BE7B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7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548A-A51D-4611-8230-181836786F8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31B2-D6FF-4143-BCEA-D070BE7B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3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548A-A51D-4611-8230-181836786F8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31B2-D6FF-4143-BCEA-D070BE7B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82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548A-A51D-4611-8230-181836786F8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31B2-D6FF-4143-BCEA-D070BE7B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0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548A-A51D-4611-8230-181836786F8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31B2-D6FF-4143-BCEA-D070BE7B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1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3548A-A51D-4611-8230-181836786F8B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E31B2-D6FF-4143-BCEA-D070BE7B7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0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586"/>
            <a:ext cx="9144000" cy="905813"/>
          </a:xfrm>
        </p:spPr>
        <p:txBody>
          <a:bodyPr>
            <a:normAutofit/>
          </a:bodyPr>
          <a:lstStyle/>
          <a:p>
            <a:r>
              <a:rPr lang="en-US" dirty="0" smtClean="0"/>
              <a:t>Nitrogen Cycle CARDS:  1</a:t>
            </a:r>
            <a:r>
              <a:rPr lang="en-US" baseline="30000" dirty="0" smtClean="0"/>
              <a:t>st</a:t>
            </a:r>
            <a:r>
              <a:rPr lang="en-US" dirty="0" smtClean="0"/>
              <a:t> card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5257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On one side…</a:t>
            </a:r>
          </a:p>
          <a:p>
            <a:pPr algn="l"/>
            <a:r>
              <a:rPr lang="en-US" u="sng" dirty="0" smtClean="0"/>
              <a:t>Process Name:</a:t>
            </a:r>
            <a:r>
              <a:rPr lang="en-US" dirty="0" smtClean="0"/>
              <a:t>	NITROGEN FIXATION</a:t>
            </a:r>
          </a:p>
          <a:p>
            <a:pPr algn="l"/>
            <a:r>
              <a:rPr lang="en-US" u="sng" dirty="0" smtClean="0"/>
              <a:t>Description:</a:t>
            </a:r>
            <a:r>
              <a:rPr lang="en-US" dirty="0" smtClean="0"/>
              <a:t>	Nitrogen gas into more usable (i.e. “absorbable”) ammonia &amp; ammonium ions	</a:t>
            </a:r>
          </a:p>
          <a:p>
            <a:pPr algn="l"/>
            <a:endParaRPr lang="en-US" dirty="0"/>
          </a:p>
          <a:p>
            <a:pPr algn="l"/>
            <a:r>
              <a:rPr lang="en-US" b="1" dirty="0" smtClean="0"/>
              <a:t>On the other side…</a:t>
            </a:r>
          </a:p>
          <a:p>
            <a:pPr algn="l"/>
            <a:r>
              <a:rPr lang="en-US" u="sng" dirty="0" smtClean="0"/>
              <a:t>Chemistry:</a:t>
            </a:r>
            <a:r>
              <a:rPr lang="en-US" dirty="0" smtClean="0"/>
              <a:t>		N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NH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r>
              <a:rPr lang="en-US" dirty="0" smtClean="0">
                <a:sym typeface="Wingdings" panose="05000000000000000000" pitchFamily="2" charset="2"/>
              </a:rPr>
              <a:t>    and    NH</a:t>
            </a:r>
            <a:r>
              <a:rPr lang="en-US" baseline="-25000" dirty="0" smtClean="0">
                <a:sym typeface="Wingdings" panose="05000000000000000000" pitchFamily="2" charset="2"/>
              </a:rPr>
              <a:t>4</a:t>
            </a:r>
            <a:r>
              <a:rPr lang="en-US" baseline="30000" dirty="0" smtClean="0">
                <a:sym typeface="Wingdings" panose="05000000000000000000" pitchFamily="2" charset="2"/>
              </a:rPr>
              <a:t>+</a:t>
            </a:r>
            <a:endParaRPr lang="en-US" u="sng" baseline="30000" dirty="0" smtClean="0"/>
          </a:p>
          <a:p>
            <a:pPr algn="l"/>
            <a:r>
              <a:rPr lang="en-US" u="sng" dirty="0" smtClean="0"/>
              <a:t>Done by:</a:t>
            </a:r>
            <a:r>
              <a:rPr lang="en-US" dirty="0" smtClean="0"/>
              <a:t>		</a:t>
            </a:r>
            <a:r>
              <a:rPr lang="en-US" sz="2800" dirty="0" smtClean="0"/>
              <a:t>Lightning, soil bacteria, cyanobacteria </a:t>
            </a:r>
          </a:p>
          <a:p>
            <a:pPr algn="l"/>
            <a:r>
              <a:rPr lang="en-US" u="sng" dirty="0" smtClean="0"/>
              <a:t>Location:</a:t>
            </a:r>
            <a:r>
              <a:rPr lang="en-US" dirty="0" smtClean="0"/>
              <a:t>		Troposphere, soil, water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9401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586"/>
            <a:ext cx="9144000" cy="905813"/>
          </a:xfrm>
        </p:spPr>
        <p:txBody>
          <a:bodyPr>
            <a:normAutofit/>
          </a:bodyPr>
          <a:lstStyle/>
          <a:p>
            <a:r>
              <a:rPr lang="en-US" dirty="0" smtClean="0"/>
              <a:t>Nitrogen Cycle CARDS:  2</a:t>
            </a:r>
            <a:r>
              <a:rPr lang="en-US" baseline="30000" dirty="0" smtClean="0"/>
              <a:t>nd</a:t>
            </a:r>
            <a:r>
              <a:rPr lang="en-US" dirty="0" smtClean="0"/>
              <a:t> card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5257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On one side…</a:t>
            </a:r>
          </a:p>
          <a:p>
            <a:pPr algn="l"/>
            <a:r>
              <a:rPr lang="en-US" u="sng" dirty="0" smtClean="0"/>
              <a:t>Process Name:</a:t>
            </a:r>
            <a:r>
              <a:rPr lang="en-US" dirty="0" smtClean="0"/>
              <a:t>	NITRIFICATION</a:t>
            </a:r>
          </a:p>
          <a:p>
            <a:pPr algn="l"/>
            <a:r>
              <a:rPr lang="en-US" u="sng" dirty="0" smtClean="0"/>
              <a:t>Description:</a:t>
            </a:r>
            <a:r>
              <a:rPr lang="en-US" dirty="0" smtClean="0"/>
              <a:t>	Ammonia &amp; ammonium ions are converted into Nitrate ions (easily absorbed by roots)	</a:t>
            </a:r>
          </a:p>
          <a:p>
            <a:pPr algn="l"/>
            <a:r>
              <a:rPr lang="en-US" b="1" dirty="0" smtClean="0"/>
              <a:t>On the other side…</a:t>
            </a:r>
          </a:p>
          <a:p>
            <a:pPr algn="l"/>
            <a:r>
              <a:rPr lang="en-US" u="sng" dirty="0" smtClean="0"/>
              <a:t>Chemistry:</a:t>
            </a:r>
            <a:r>
              <a:rPr lang="en-US" dirty="0" smtClean="0"/>
              <a:t>		</a:t>
            </a:r>
            <a:r>
              <a:rPr lang="en-US" dirty="0" smtClean="0">
                <a:sym typeface="Wingdings" panose="05000000000000000000" pitchFamily="2" charset="2"/>
              </a:rPr>
              <a:t>NH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r>
              <a:rPr lang="en-US" dirty="0" smtClean="0">
                <a:sym typeface="Wingdings" panose="05000000000000000000" pitchFamily="2" charset="2"/>
              </a:rPr>
              <a:t>    and    NH</a:t>
            </a:r>
            <a:r>
              <a:rPr lang="en-US" baseline="-25000" dirty="0" smtClean="0">
                <a:sym typeface="Wingdings" panose="05000000000000000000" pitchFamily="2" charset="2"/>
              </a:rPr>
              <a:t>4</a:t>
            </a:r>
            <a:r>
              <a:rPr lang="en-US" baseline="30000" dirty="0" smtClean="0">
                <a:sym typeface="Wingdings" panose="05000000000000000000" pitchFamily="2" charset="2"/>
              </a:rPr>
              <a:t>+</a:t>
            </a:r>
            <a:r>
              <a:rPr lang="en-US" dirty="0" smtClean="0">
                <a:sym typeface="Wingdings" panose="05000000000000000000" pitchFamily="2" charset="2"/>
              </a:rPr>
              <a:t>  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  NO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r>
              <a:rPr lang="en-US" baseline="30000" dirty="0" smtClean="0">
                <a:sym typeface="Wingdings" panose="05000000000000000000" pitchFamily="2" charset="2"/>
              </a:rPr>
              <a:t>-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u="sng" baseline="30000" dirty="0" smtClean="0"/>
          </a:p>
          <a:p>
            <a:pPr algn="l"/>
            <a:r>
              <a:rPr lang="en-US" u="sng" dirty="0" smtClean="0"/>
              <a:t>Done by:</a:t>
            </a:r>
            <a:r>
              <a:rPr lang="en-US" dirty="0" smtClean="0"/>
              <a:t>		different soil bacteria</a:t>
            </a:r>
            <a:endParaRPr lang="en-US" sz="2400" i="1" dirty="0" smtClean="0"/>
          </a:p>
          <a:p>
            <a:pPr algn="l"/>
            <a:r>
              <a:rPr lang="en-US" u="sng" dirty="0" smtClean="0"/>
              <a:t>Location:</a:t>
            </a:r>
            <a:r>
              <a:rPr lang="en-US" dirty="0" smtClean="0"/>
              <a:t>		On/at the plant roots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13902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586"/>
            <a:ext cx="9144000" cy="905813"/>
          </a:xfrm>
        </p:spPr>
        <p:txBody>
          <a:bodyPr>
            <a:normAutofit/>
          </a:bodyPr>
          <a:lstStyle/>
          <a:p>
            <a:r>
              <a:rPr lang="en-US" dirty="0" smtClean="0"/>
              <a:t>Nitrogen Cycle CARDS:  3</a:t>
            </a:r>
            <a:r>
              <a:rPr lang="en-US" baseline="30000" dirty="0" smtClean="0"/>
              <a:t>rd</a:t>
            </a:r>
            <a:r>
              <a:rPr lang="en-US" dirty="0" smtClean="0"/>
              <a:t> card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 smtClean="0"/>
              <a:t>On one side…</a:t>
            </a:r>
          </a:p>
          <a:p>
            <a:pPr algn="l"/>
            <a:r>
              <a:rPr lang="en-US" u="sng" dirty="0" smtClean="0"/>
              <a:t>Process Name:</a:t>
            </a:r>
            <a:r>
              <a:rPr lang="en-US" dirty="0" smtClean="0"/>
              <a:t>	AMMONIFICATION</a:t>
            </a:r>
          </a:p>
          <a:p>
            <a:pPr algn="l"/>
            <a:r>
              <a:rPr lang="en-US" u="sng" dirty="0" smtClean="0"/>
              <a:t>Description:</a:t>
            </a:r>
            <a:r>
              <a:rPr lang="en-US" dirty="0" smtClean="0"/>
              <a:t>	Nitrogen in orgs (proteins, nucleic acids, vitamins) &amp; their wastes converted to ammonia and ammonium ions when they die</a:t>
            </a:r>
          </a:p>
          <a:p>
            <a:pPr algn="l"/>
            <a:endParaRPr lang="en-US" dirty="0"/>
          </a:p>
          <a:p>
            <a:pPr algn="l"/>
            <a:r>
              <a:rPr lang="en-US" b="1" dirty="0" smtClean="0"/>
              <a:t>On the other side…</a:t>
            </a:r>
          </a:p>
          <a:p>
            <a:pPr algn="l"/>
            <a:r>
              <a:rPr lang="en-US" u="sng" dirty="0" smtClean="0"/>
              <a:t>Chemistry:</a:t>
            </a:r>
            <a:r>
              <a:rPr lang="en-US" dirty="0" smtClean="0"/>
              <a:t>		N </a:t>
            </a:r>
            <a:r>
              <a:rPr lang="en-US" sz="2600" dirty="0" smtClean="0"/>
              <a:t>tied up in </a:t>
            </a:r>
            <a:r>
              <a:rPr lang="en-US" sz="2600" dirty="0" err="1" smtClean="0"/>
              <a:t>macromols</a:t>
            </a:r>
            <a:r>
              <a:rPr lang="en-US" dirty="0" smtClean="0"/>
              <a:t>  </a:t>
            </a:r>
            <a:r>
              <a:rPr lang="en-US" dirty="0" smtClean="0">
                <a:sym typeface="Wingdings" panose="05000000000000000000" pitchFamily="2" charset="2"/>
              </a:rPr>
              <a:t> NH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r>
              <a:rPr lang="en-US" dirty="0" smtClean="0">
                <a:sym typeface="Wingdings" panose="05000000000000000000" pitchFamily="2" charset="2"/>
              </a:rPr>
              <a:t>    and    NH</a:t>
            </a:r>
            <a:r>
              <a:rPr lang="en-US" baseline="-25000" dirty="0" smtClean="0">
                <a:sym typeface="Wingdings" panose="05000000000000000000" pitchFamily="2" charset="2"/>
              </a:rPr>
              <a:t>4</a:t>
            </a:r>
            <a:r>
              <a:rPr lang="en-US" baseline="30000" dirty="0" smtClean="0">
                <a:sym typeface="Wingdings" panose="05000000000000000000" pitchFamily="2" charset="2"/>
              </a:rPr>
              <a:t>+</a:t>
            </a:r>
            <a:endParaRPr lang="en-US" u="sng" baseline="30000" dirty="0" smtClean="0"/>
          </a:p>
          <a:p>
            <a:pPr algn="l"/>
            <a:r>
              <a:rPr lang="en-US" u="sng" dirty="0" smtClean="0"/>
              <a:t>Done by:</a:t>
            </a:r>
            <a:r>
              <a:rPr lang="en-US" dirty="0" smtClean="0"/>
              <a:t>		Detritivores, Decomposing bacteria</a:t>
            </a:r>
            <a:endParaRPr lang="en-US" sz="2400" i="1" dirty="0" smtClean="0"/>
          </a:p>
          <a:p>
            <a:pPr algn="l"/>
            <a:r>
              <a:rPr lang="en-US" u="sng" dirty="0" smtClean="0"/>
              <a:t>Location:</a:t>
            </a:r>
            <a:r>
              <a:rPr lang="en-US" dirty="0" smtClean="0"/>
              <a:t>		everywhere organisms die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13902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586"/>
            <a:ext cx="9144000" cy="905813"/>
          </a:xfrm>
        </p:spPr>
        <p:txBody>
          <a:bodyPr>
            <a:normAutofit/>
          </a:bodyPr>
          <a:lstStyle/>
          <a:p>
            <a:r>
              <a:rPr lang="en-US" dirty="0" smtClean="0"/>
              <a:t>Nitrogen Cycle CARDS:  4</a:t>
            </a:r>
            <a:r>
              <a:rPr lang="en-US" baseline="30000" dirty="0" smtClean="0"/>
              <a:t>th</a:t>
            </a:r>
            <a:r>
              <a:rPr lang="en-US" dirty="0" smtClean="0"/>
              <a:t> card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 smtClean="0"/>
              <a:t>On one side…</a:t>
            </a:r>
          </a:p>
          <a:p>
            <a:pPr algn="l"/>
            <a:r>
              <a:rPr lang="en-US" u="sng" dirty="0" smtClean="0"/>
              <a:t>Process Name:</a:t>
            </a:r>
            <a:r>
              <a:rPr lang="en-US" dirty="0" smtClean="0"/>
              <a:t>	DENITRIFICATION</a:t>
            </a:r>
          </a:p>
          <a:p>
            <a:pPr algn="l"/>
            <a:r>
              <a:rPr lang="en-US" u="sng" dirty="0" smtClean="0"/>
              <a:t>Description:</a:t>
            </a:r>
            <a:r>
              <a:rPr lang="en-US" dirty="0" smtClean="0"/>
              <a:t>	Ammonia &amp; ammonium ions converted into Nitrate &amp; Nitrite ions, which are converted into Nitrogen gas &amp; Nitrous Oxide	</a:t>
            </a:r>
          </a:p>
          <a:p>
            <a:pPr algn="l"/>
            <a:endParaRPr lang="en-US" dirty="0"/>
          </a:p>
          <a:p>
            <a:pPr algn="l"/>
            <a:r>
              <a:rPr lang="en-US" b="1" dirty="0" smtClean="0"/>
              <a:t>On the other side…</a:t>
            </a:r>
          </a:p>
          <a:p>
            <a:pPr algn="l"/>
            <a:r>
              <a:rPr lang="en-US" u="sng" dirty="0" smtClean="0"/>
              <a:t>Chemistry:</a:t>
            </a:r>
            <a:r>
              <a:rPr lang="en-US" dirty="0" smtClean="0"/>
              <a:t>		</a:t>
            </a:r>
            <a:r>
              <a:rPr lang="en-US" dirty="0" smtClean="0">
                <a:sym typeface="Wingdings" panose="05000000000000000000" pitchFamily="2" charset="2"/>
              </a:rPr>
              <a:t>NH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r>
              <a:rPr lang="en-US" dirty="0" smtClean="0">
                <a:sym typeface="Wingdings" panose="05000000000000000000" pitchFamily="2" charset="2"/>
              </a:rPr>
              <a:t>  and NH</a:t>
            </a:r>
            <a:r>
              <a:rPr lang="en-US" baseline="-25000" dirty="0" smtClean="0">
                <a:sym typeface="Wingdings" panose="05000000000000000000" pitchFamily="2" charset="2"/>
              </a:rPr>
              <a:t>4</a:t>
            </a:r>
            <a:r>
              <a:rPr lang="en-US" baseline="30000" dirty="0" smtClean="0">
                <a:sym typeface="Wingdings" panose="05000000000000000000" pitchFamily="2" charset="2"/>
              </a:rPr>
              <a:t>+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N</a:t>
            </a:r>
            <a:r>
              <a:rPr lang="en-US" baseline="-25000" dirty="0" smtClean="0"/>
              <a:t>2  </a:t>
            </a:r>
            <a:r>
              <a:rPr lang="en-US" dirty="0" smtClean="0">
                <a:sym typeface="Wingdings" panose="05000000000000000000" pitchFamily="2" charset="2"/>
              </a:rPr>
              <a:t>and NO</a:t>
            </a:r>
            <a:r>
              <a:rPr lang="en-US" baseline="-25000" dirty="0" smtClean="0">
                <a:sym typeface="Wingdings" panose="05000000000000000000" pitchFamily="2" charset="2"/>
              </a:rPr>
              <a:t>3</a:t>
            </a:r>
            <a:r>
              <a:rPr lang="en-US" baseline="30000" dirty="0" smtClean="0">
                <a:sym typeface="Wingdings" panose="05000000000000000000" pitchFamily="2" charset="2"/>
              </a:rPr>
              <a:t>-</a:t>
            </a:r>
            <a:r>
              <a:rPr lang="en-US" dirty="0" smtClean="0">
                <a:sym typeface="Wingdings" panose="05000000000000000000" pitchFamily="2" charset="2"/>
              </a:rPr>
              <a:t> and NO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baseline="30000" dirty="0" smtClean="0">
                <a:sym typeface="Wingdings" panose="05000000000000000000" pitchFamily="2" charset="2"/>
              </a:rPr>
              <a:t>-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N</a:t>
            </a:r>
            <a:r>
              <a:rPr lang="en-US" baseline="-25000" dirty="0" smtClean="0"/>
              <a:t>2  </a:t>
            </a:r>
            <a:r>
              <a:rPr lang="en-US" dirty="0" smtClean="0">
                <a:sym typeface="Wingdings" panose="05000000000000000000" pitchFamily="2" charset="2"/>
              </a:rPr>
              <a:t>and N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O</a:t>
            </a:r>
          </a:p>
          <a:p>
            <a:pPr algn="l"/>
            <a:r>
              <a:rPr lang="en-US" u="sng" dirty="0" smtClean="0"/>
              <a:t>Done by:</a:t>
            </a:r>
            <a:r>
              <a:rPr lang="en-US" dirty="0" smtClean="0"/>
              <a:t>		bacteria</a:t>
            </a:r>
            <a:endParaRPr lang="en-US" sz="2400" i="1" dirty="0" smtClean="0"/>
          </a:p>
          <a:p>
            <a:pPr algn="l"/>
            <a:r>
              <a:rPr lang="en-US" u="sng" dirty="0" smtClean="0"/>
              <a:t>Location:</a:t>
            </a:r>
            <a:r>
              <a:rPr lang="en-US" dirty="0" smtClean="0"/>
              <a:t>		</a:t>
            </a:r>
            <a:r>
              <a:rPr lang="en-US" sz="2600" dirty="0" smtClean="0"/>
              <a:t>water logged soil, bogs, swamps, ocean bottom</a:t>
            </a:r>
            <a:endParaRPr lang="en-US" sz="2600" u="sng" dirty="0"/>
          </a:p>
        </p:txBody>
      </p:sp>
    </p:spTree>
    <p:extLst>
      <p:ext uri="{BB962C8B-B14F-4D97-AF65-F5344CB8AC3E}">
        <p14:creationId xmlns:p14="http://schemas.microsoft.com/office/powerpoint/2010/main" val="313902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52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Nitrogen Cycle CARDS:  1st card</vt:lpstr>
      <vt:lpstr>Nitrogen Cycle CARDS:  2nd card</vt:lpstr>
      <vt:lpstr>Nitrogen Cycle CARDS:  3rd card</vt:lpstr>
      <vt:lpstr>Nitrogen Cycle CARDS:  4th card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Nitrogen Cycle CARDS:  4 PROCESSES</dc:title>
  <dc:creator>Stanley, Richard</dc:creator>
  <cp:lastModifiedBy>Stanley, Richard</cp:lastModifiedBy>
  <cp:revision>5</cp:revision>
  <dcterms:created xsi:type="dcterms:W3CDTF">2015-12-08T17:29:22Z</dcterms:created>
  <dcterms:modified xsi:type="dcterms:W3CDTF">2015-12-08T18:00:05Z</dcterms:modified>
</cp:coreProperties>
</file>