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61" r:id="rId4"/>
    <p:sldId id="256" r:id="rId5"/>
    <p:sldId id="257" r:id="rId6"/>
    <p:sldId id="263" r:id="rId7"/>
    <p:sldId id="265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2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2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4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B867-EC05-4E0C-B8DB-98A46E49F209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1812D-AACC-4169-8668-447A0EE4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br>
              <a:rPr lang="en-US" dirty="0" smtClean="0"/>
            </a:br>
            <a:r>
              <a:rPr lang="en-US" dirty="0" smtClean="0"/>
              <a:t>Very special 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9" y="1"/>
            <a:ext cx="11848011" cy="32265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Enzymes: Biological Catalysts*</a:t>
            </a:r>
            <a:br>
              <a:rPr lang="en-US" altLang="en-US" sz="5400" dirty="0" smtClean="0"/>
            </a:br>
            <a:r>
              <a:rPr lang="en-US" altLang="en-US" sz="5400" dirty="0"/>
              <a:t>	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r>
              <a:rPr lang="en-US" altLang="en-US" sz="5400" dirty="0" smtClean="0"/>
              <a:t>                                             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*catalysts make things happen</a:t>
            </a:r>
            <a:r>
              <a:rPr lang="en-US" altLang="en-US" sz="5400" b="1" dirty="0" smtClean="0">
                <a:solidFill>
                  <a:srgbClr val="FF0000"/>
                </a:solidFill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</a:rPr>
            </a:br>
            <a:endParaRPr lang="en-US" alt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051" y="3709852"/>
            <a:ext cx="11834949" cy="5191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/>
              <a:t>Enzymes </a:t>
            </a:r>
            <a:r>
              <a:rPr lang="en-US" altLang="en-US" sz="4800" i="1" dirty="0" smtClean="0"/>
              <a:t>lower activation energy </a:t>
            </a:r>
            <a:r>
              <a:rPr lang="en-US" altLang="en-US" sz="4800" dirty="0" smtClean="0"/>
              <a:t>and </a:t>
            </a:r>
            <a:r>
              <a:rPr lang="en-US" altLang="en-US" sz="4800" dirty="0" smtClean="0"/>
              <a:t>thus </a:t>
            </a:r>
            <a:r>
              <a:rPr lang="en-US" altLang="en-US" sz="4800" b="1" dirty="0" smtClean="0"/>
              <a:t>speed </a:t>
            </a:r>
            <a:r>
              <a:rPr lang="en-US" altLang="en-US" sz="4800" b="1" dirty="0" smtClean="0"/>
              <a:t>up chemical reactions</a:t>
            </a:r>
            <a:r>
              <a:rPr lang="en-US" altLang="en-US" sz="4800" dirty="0" smtClean="0"/>
              <a:t>.</a:t>
            </a:r>
            <a:endParaRPr lang="en-US" altLang="en-US" sz="4800" dirty="0" smtClean="0"/>
          </a:p>
          <a:p>
            <a:pPr eaLnBrk="1" hangingPunct="1"/>
            <a:r>
              <a:rPr lang="en-US" altLang="en-US" sz="4800" dirty="0" smtClean="0"/>
              <a:t>Reactions </a:t>
            </a:r>
            <a:r>
              <a:rPr lang="en-US" altLang="en-US" sz="4800" dirty="0" smtClean="0"/>
              <a:t>that might take </a:t>
            </a:r>
            <a:r>
              <a:rPr lang="en-US" altLang="en-US" sz="4800" u="sng" dirty="0" smtClean="0"/>
              <a:t>years</a:t>
            </a:r>
            <a:r>
              <a:rPr lang="en-US" altLang="en-US" sz="4800" dirty="0" smtClean="0"/>
              <a:t> to happen can occur in a fraction of a second.</a:t>
            </a:r>
          </a:p>
        </p:txBody>
      </p:sp>
    </p:spTree>
    <p:extLst>
      <p:ext uri="{BB962C8B-B14F-4D97-AF65-F5344CB8AC3E}">
        <p14:creationId xmlns:p14="http://schemas.microsoft.com/office/powerpoint/2010/main" val="18007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0" y="-3175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BEB722"/>
                </a:solidFill>
              </a:rPr>
              <a:t>Figure 6.11  </a:t>
            </a:r>
            <a:r>
              <a:rPr lang="en-US" altLang="en-US" sz="1600" i="1">
                <a:solidFill>
                  <a:srgbClr val="BEB722"/>
                </a:solidFill>
              </a:rPr>
              <a:t>Enzymes Lower the Energy Barrier</a:t>
            </a:r>
          </a:p>
        </p:txBody>
      </p:sp>
      <p:pic>
        <p:nvPicPr>
          <p:cNvPr id="21508" name="Picture 4" descr="Life7e-Fig-06-11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0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3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43840" y="379500"/>
            <a:ext cx="115519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 i="1" dirty="0" smtClean="0">
                <a:solidFill>
                  <a:srgbClr val="BEB722"/>
                </a:solidFill>
              </a:rPr>
              <a:t>Enzymes also help to build molecules ……. Think: DEHYDRATION SYNTHESIS</a:t>
            </a:r>
            <a:endParaRPr lang="en-US" altLang="en-US" sz="4000" b="1" i="1" dirty="0">
              <a:solidFill>
                <a:srgbClr val="BEB722"/>
              </a:solidFill>
            </a:endParaRPr>
          </a:p>
        </p:txBody>
      </p:sp>
      <p:pic>
        <p:nvPicPr>
          <p:cNvPr id="17412" name="Picture 4" descr="Life7e-Fig-06-10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88752"/>
            <a:ext cx="85344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2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76251" y="17615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i="1" dirty="0" smtClean="0">
                <a:solidFill>
                  <a:srgbClr val="00B050"/>
                </a:solidFill>
              </a:rPr>
              <a:t>Life </a:t>
            </a:r>
            <a:r>
              <a:rPr lang="en-US" altLang="en-US" sz="3600" i="1" dirty="0">
                <a:solidFill>
                  <a:srgbClr val="00B050"/>
                </a:solidFill>
              </a:rPr>
              <a:t>at the Active Site</a:t>
            </a:r>
          </a:p>
        </p:txBody>
      </p:sp>
      <p:pic>
        <p:nvPicPr>
          <p:cNvPr id="23556" name="Picture 4" descr="Life7e-Fig-06-12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849086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5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24000" y="-3175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>
                <a:solidFill>
                  <a:srgbClr val="BEB722"/>
                </a:solidFill>
              </a:rPr>
              <a:t>Figure 6.14  </a:t>
            </a:r>
            <a:r>
              <a:rPr lang="en-US" altLang="en-US" sz="1600" i="1">
                <a:solidFill>
                  <a:srgbClr val="BEB722"/>
                </a:solidFill>
              </a:rPr>
              <a:t>Some Enzymes Change Shape When Substrate Binds to Them</a:t>
            </a:r>
          </a:p>
        </p:txBody>
      </p:sp>
      <p:pic>
        <p:nvPicPr>
          <p:cNvPr id="25604" name="Picture 4" descr="Life7e-Fig-06-14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0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49828" y="50320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i="1" dirty="0" smtClean="0">
                <a:solidFill>
                  <a:srgbClr val="FF0000"/>
                </a:solidFill>
              </a:rPr>
              <a:t>ENZYMES CAN BE BLOCKED…..DEATH</a:t>
            </a:r>
            <a:endParaRPr lang="en-US" altLang="en-US" sz="3600" i="1" dirty="0">
              <a:solidFill>
                <a:srgbClr val="FF0000"/>
              </a:solidFill>
            </a:endParaRPr>
          </a:p>
        </p:txBody>
      </p:sp>
      <p:pic>
        <p:nvPicPr>
          <p:cNvPr id="30724" name="Picture 4" descr="Life7e-Fig-06-17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8" y="1149532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8226425" y="1645921"/>
            <a:ext cx="396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bg2"/>
              </a:buClr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q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anose="05000000000000000000" pitchFamily="2" charset="2"/>
              <a:buChar char="v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Example:    Sarin nerve gas</a:t>
            </a:r>
          </a:p>
        </p:txBody>
      </p:sp>
    </p:spTree>
    <p:extLst>
      <p:ext uri="{BB962C8B-B14F-4D97-AF65-F5344CB8AC3E}">
        <p14:creationId xmlns:p14="http://schemas.microsoft.com/office/powerpoint/2010/main" val="40774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890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Google:  Pearson Lab Bench…. Choose Lab 2, Enzyme Catalysis.   </a:t>
            </a:r>
            <a:r>
              <a:rPr lang="en-US" sz="3600" b="1" dirty="0" smtClean="0">
                <a:solidFill>
                  <a:srgbClr val="FF0000"/>
                </a:solidFill>
              </a:rPr>
              <a:t>STOP</a:t>
            </a:r>
            <a:r>
              <a:rPr lang="en-US" sz="3600" dirty="0" smtClean="0"/>
              <a:t> when you see “Design the Experiment”.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8904"/>
            <a:ext cx="12192000" cy="5839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IN COMPLETE SENTENCES… ANSWER THE FOLLOWING: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What is the enzyme in this lab?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What is the substrate in this lab?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What are the products created after the reaction occurs?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What is the chemical reaction that is occurring?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Which is the larger molecule, enzyme or substrate?</a:t>
            </a:r>
          </a:p>
          <a:p>
            <a:pPr marL="514350" indent="-514350">
              <a:buAutoNum type="arabicPeriod"/>
            </a:pPr>
            <a:r>
              <a:rPr lang="en-US" sz="4000" dirty="0" smtClean="0"/>
              <a:t>Why do enzymes ONLY work on specific substrates?  Explain fully.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214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165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ENZYMES Very special proteins</vt:lpstr>
      <vt:lpstr>Enzymes: Biological Catalysts*                                                 *catalysts make things happen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Google:  Pearson Lab Bench…. Choose Lab 2, Enzyme Catalysis.   STOP when you see “Design the Experiment”.</vt:lpstr>
    </vt:vector>
  </TitlesOfParts>
  <Company>Hillsboro School District 1J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Stanley, Richard</dc:creator>
  <cp:lastModifiedBy>Stanley, Richard</cp:lastModifiedBy>
  <cp:revision>6</cp:revision>
  <dcterms:created xsi:type="dcterms:W3CDTF">2019-11-06T15:57:06Z</dcterms:created>
  <dcterms:modified xsi:type="dcterms:W3CDTF">2019-11-06T17:29:34Z</dcterms:modified>
</cp:coreProperties>
</file>