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 id="2147483649" r:id="rId3"/>
  </p:sldMasterIdLst>
  <p:notesMasterIdLst>
    <p:notesMasterId r:id="rId59"/>
  </p:notesMasterIdLst>
  <p:handoutMasterIdLst>
    <p:handoutMasterId r:id="rId60"/>
  </p:handoutMasterIdLst>
  <p:sldIdLst>
    <p:sldId id="256" r:id="rId4"/>
    <p:sldId id="257" r:id="rId5"/>
    <p:sldId id="258" r:id="rId6"/>
    <p:sldId id="338" r:id="rId7"/>
    <p:sldId id="262" r:id="rId8"/>
    <p:sldId id="263" r:id="rId9"/>
    <p:sldId id="332" r:id="rId10"/>
    <p:sldId id="266" r:id="rId11"/>
    <p:sldId id="267" r:id="rId12"/>
    <p:sldId id="268" r:id="rId13"/>
    <p:sldId id="269" r:id="rId14"/>
    <p:sldId id="272" r:id="rId15"/>
    <p:sldId id="273" r:id="rId16"/>
    <p:sldId id="274" r:id="rId17"/>
    <p:sldId id="275" r:id="rId18"/>
    <p:sldId id="276" r:id="rId19"/>
    <p:sldId id="280" r:id="rId20"/>
    <p:sldId id="281" r:id="rId21"/>
    <p:sldId id="283" r:id="rId22"/>
    <p:sldId id="284" r:id="rId23"/>
    <p:sldId id="331" r:id="rId24"/>
    <p:sldId id="333" r:id="rId25"/>
    <p:sldId id="337" r:id="rId26"/>
    <p:sldId id="288" r:id="rId27"/>
    <p:sldId id="287" r:id="rId28"/>
    <p:sldId id="290" r:id="rId29"/>
    <p:sldId id="293" r:id="rId30"/>
    <p:sldId id="292" r:id="rId31"/>
    <p:sldId id="336" r:id="rId32"/>
    <p:sldId id="294" r:id="rId33"/>
    <p:sldId id="295" r:id="rId34"/>
    <p:sldId id="296" r:id="rId35"/>
    <p:sldId id="299" r:id="rId36"/>
    <p:sldId id="300" r:id="rId37"/>
    <p:sldId id="302" r:id="rId38"/>
    <p:sldId id="304" r:id="rId39"/>
    <p:sldId id="339" r:id="rId40"/>
    <p:sldId id="306" r:id="rId41"/>
    <p:sldId id="307" r:id="rId42"/>
    <p:sldId id="310" r:id="rId43"/>
    <p:sldId id="311" r:id="rId44"/>
    <p:sldId id="312" r:id="rId45"/>
    <p:sldId id="314" r:id="rId46"/>
    <p:sldId id="315" r:id="rId47"/>
    <p:sldId id="316" r:id="rId48"/>
    <p:sldId id="317" r:id="rId49"/>
    <p:sldId id="334" r:id="rId50"/>
    <p:sldId id="318" r:id="rId51"/>
    <p:sldId id="319" r:id="rId52"/>
    <p:sldId id="321" r:id="rId53"/>
    <p:sldId id="335" r:id="rId54"/>
    <p:sldId id="323" r:id="rId55"/>
    <p:sldId id="325" r:id="rId56"/>
    <p:sldId id="326" r:id="rId57"/>
    <p:sldId id="329" r:id="rId5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1"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1"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1"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p:scale>
          <a:sx n="71" d="100"/>
          <a:sy n="71" d="100"/>
        </p:scale>
        <p:origin x="-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7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5449"/>
          </a:xfrm>
          <a:prstGeom prst="rect">
            <a:avLst/>
          </a:prstGeom>
        </p:spPr>
        <p:txBody>
          <a:bodyPr vert="horz" lIns="92292" tIns="46146" rIns="92292" bIns="46146" rtlCol="0"/>
          <a:lstStyle>
            <a:lvl1pPr algn="l">
              <a:defRPr sz="1200" dirty="0">
                <a:latin typeface="Arial" charset="0"/>
              </a:defRPr>
            </a:lvl1pPr>
          </a:lstStyle>
          <a:p>
            <a:pPr>
              <a:defRPr/>
            </a:pPr>
            <a:endParaRPr lang="en-US" dirty="0"/>
          </a:p>
        </p:txBody>
      </p:sp>
      <p:sp>
        <p:nvSpPr>
          <p:cNvPr id="3" name="Date Placeholder 2"/>
          <p:cNvSpPr>
            <a:spLocks noGrp="1"/>
          </p:cNvSpPr>
          <p:nvPr>
            <p:ph type="dt" sz="quarter" idx="1"/>
          </p:nvPr>
        </p:nvSpPr>
        <p:spPr>
          <a:xfrm>
            <a:off x="3970673" y="0"/>
            <a:ext cx="3038155" cy="465449"/>
          </a:xfrm>
          <a:prstGeom prst="rect">
            <a:avLst/>
          </a:prstGeom>
        </p:spPr>
        <p:txBody>
          <a:bodyPr vert="horz" lIns="92292" tIns="46146" rIns="92292" bIns="46146" rtlCol="0"/>
          <a:lstStyle>
            <a:lvl1pPr algn="r">
              <a:defRPr sz="1200">
                <a:latin typeface="Arial" charset="0"/>
              </a:defRPr>
            </a:lvl1pPr>
          </a:lstStyle>
          <a:p>
            <a:pPr>
              <a:defRPr/>
            </a:pPr>
            <a:fld id="{BB0FBAE9-0968-4D18-AB6D-5D68D55A65B7}" type="datetimeFigureOut">
              <a:rPr lang="en-US"/>
              <a:pPr>
                <a:defRPr/>
              </a:pPr>
              <a:t>2/18/2014</a:t>
            </a:fld>
            <a:endParaRPr lang="en-US" dirty="0"/>
          </a:p>
        </p:txBody>
      </p:sp>
      <p:sp>
        <p:nvSpPr>
          <p:cNvPr id="4" name="Footer Placeholder 3"/>
          <p:cNvSpPr>
            <a:spLocks noGrp="1"/>
          </p:cNvSpPr>
          <p:nvPr>
            <p:ph type="ftr" sz="quarter" idx="2"/>
          </p:nvPr>
        </p:nvSpPr>
        <p:spPr>
          <a:xfrm>
            <a:off x="0" y="8829379"/>
            <a:ext cx="3038155" cy="465449"/>
          </a:xfrm>
          <a:prstGeom prst="rect">
            <a:avLst/>
          </a:prstGeom>
        </p:spPr>
        <p:txBody>
          <a:bodyPr vert="horz" lIns="92292" tIns="46146" rIns="92292" bIns="46146" rtlCol="0" anchor="b"/>
          <a:lstStyle>
            <a:lvl1pPr algn="l">
              <a:defRPr sz="1200" dirty="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0673" y="8829379"/>
            <a:ext cx="3038155" cy="465449"/>
          </a:xfrm>
          <a:prstGeom prst="rect">
            <a:avLst/>
          </a:prstGeom>
        </p:spPr>
        <p:txBody>
          <a:bodyPr vert="horz" lIns="92292" tIns="46146" rIns="92292" bIns="46146" rtlCol="0" anchor="b"/>
          <a:lstStyle>
            <a:lvl1pPr algn="r">
              <a:defRPr sz="1200">
                <a:latin typeface="Arial" charset="0"/>
              </a:defRPr>
            </a:lvl1pPr>
          </a:lstStyle>
          <a:p>
            <a:pPr>
              <a:defRPr/>
            </a:pPr>
            <a:fld id="{AF7964AE-2AEB-4E1F-9476-DD567EFDA5C3}" type="slidenum">
              <a:rPr lang="en-US"/>
              <a:pPr>
                <a:defRPr/>
              </a:pPr>
              <a:t>‹#›</a:t>
            </a:fld>
            <a:endParaRPr lang="en-US" dirty="0"/>
          </a:p>
        </p:txBody>
      </p:sp>
    </p:spTree>
    <p:extLst>
      <p:ext uri="{BB962C8B-B14F-4D97-AF65-F5344CB8AC3E}">
        <p14:creationId xmlns:p14="http://schemas.microsoft.com/office/powerpoint/2010/main" val="748109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155" cy="465449"/>
          </a:xfrm>
          <a:prstGeom prst="rect">
            <a:avLst/>
          </a:prstGeom>
          <a:noFill/>
          <a:ln w="9525">
            <a:noFill/>
            <a:miter lim="800000"/>
            <a:headEnd/>
            <a:tailEnd/>
          </a:ln>
        </p:spPr>
        <p:txBody>
          <a:bodyPr vert="horz" wrap="square" lIns="92292" tIns="46146" rIns="92292" bIns="46146" numCol="1" anchor="t" anchorCtr="0" compatLnSpc="1">
            <a:prstTxWarp prst="textNoShape">
              <a:avLst/>
            </a:prstTxWarp>
          </a:bodyPr>
          <a:lstStyle>
            <a:lvl1pPr>
              <a:defRPr sz="1200" dirty="0">
                <a:latin typeface="Arial" charset="0"/>
              </a:defRPr>
            </a:lvl1pPr>
          </a:lstStyle>
          <a:p>
            <a:pPr>
              <a:defRPr/>
            </a:pPr>
            <a:endParaRPr lang="en-US" dirty="0"/>
          </a:p>
        </p:txBody>
      </p:sp>
      <p:sp>
        <p:nvSpPr>
          <p:cNvPr id="6147" name="Rectangle 3"/>
          <p:cNvSpPr>
            <a:spLocks noGrp="1" noChangeArrowheads="1"/>
          </p:cNvSpPr>
          <p:nvPr>
            <p:ph type="dt" idx="1"/>
          </p:nvPr>
        </p:nvSpPr>
        <p:spPr bwMode="auto">
          <a:xfrm>
            <a:off x="3972245" y="0"/>
            <a:ext cx="3038155" cy="465449"/>
          </a:xfrm>
          <a:prstGeom prst="rect">
            <a:avLst/>
          </a:prstGeom>
          <a:noFill/>
          <a:ln w="9525">
            <a:noFill/>
            <a:miter lim="800000"/>
            <a:headEnd/>
            <a:tailEnd/>
          </a:ln>
        </p:spPr>
        <p:txBody>
          <a:bodyPr vert="horz" wrap="square" lIns="92292" tIns="46146" rIns="92292" bIns="46146" numCol="1" anchor="t" anchorCtr="0" compatLnSpc="1">
            <a:prstTxWarp prst="textNoShape">
              <a:avLst/>
            </a:prstTxWarp>
          </a:bodyPr>
          <a:lstStyle>
            <a:lvl1pPr algn="r">
              <a:defRPr sz="1200" dirty="0">
                <a:latin typeface="Arial" charset="0"/>
              </a:defRPr>
            </a:lvl1pPr>
          </a:lstStyle>
          <a:p>
            <a:pPr>
              <a:defRPr/>
            </a:pPr>
            <a:endParaRPr lang="en-US" dirty="0"/>
          </a:p>
        </p:txBody>
      </p:sp>
      <p:sp>
        <p:nvSpPr>
          <p:cNvPr id="624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4091" y="4417048"/>
            <a:ext cx="5142218" cy="4182751"/>
          </a:xfrm>
          <a:prstGeom prst="rect">
            <a:avLst/>
          </a:prstGeom>
          <a:noFill/>
          <a:ln w="9525">
            <a:noFill/>
            <a:miter lim="800000"/>
            <a:headEnd/>
            <a:tailEnd/>
          </a:ln>
        </p:spPr>
        <p:txBody>
          <a:bodyPr vert="horz" wrap="square" lIns="92292" tIns="46146" rIns="92292" bIns="461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0951"/>
            <a:ext cx="3038155" cy="465449"/>
          </a:xfrm>
          <a:prstGeom prst="rect">
            <a:avLst/>
          </a:prstGeom>
          <a:noFill/>
          <a:ln w="9525">
            <a:noFill/>
            <a:miter lim="800000"/>
            <a:headEnd/>
            <a:tailEnd/>
          </a:ln>
        </p:spPr>
        <p:txBody>
          <a:bodyPr vert="horz" wrap="square" lIns="92292" tIns="46146" rIns="92292" bIns="46146" numCol="1" anchor="b" anchorCtr="0" compatLnSpc="1">
            <a:prstTxWarp prst="textNoShape">
              <a:avLst/>
            </a:prstTxWarp>
          </a:bodyPr>
          <a:lstStyle>
            <a:lvl1pPr>
              <a:defRPr sz="1200" dirty="0">
                <a:latin typeface="Arial" charset="0"/>
              </a:defRPr>
            </a:lvl1pPr>
          </a:lstStyle>
          <a:p>
            <a:pPr>
              <a:defRPr/>
            </a:pPr>
            <a:endParaRPr lang="en-US" dirty="0"/>
          </a:p>
        </p:txBody>
      </p:sp>
      <p:sp>
        <p:nvSpPr>
          <p:cNvPr id="6151" name="Rectangle 7"/>
          <p:cNvSpPr>
            <a:spLocks noGrp="1" noChangeArrowheads="1"/>
          </p:cNvSpPr>
          <p:nvPr>
            <p:ph type="sldNum" sz="quarter" idx="5"/>
          </p:nvPr>
        </p:nvSpPr>
        <p:spPr bwMode="auto">
          <a:xfrm>
            <a:off x="3972245" y="8830951"/>
            <a:ext cx="3038155" cy="465449"/>
          </a:xfrm>
          <a:prstGeom prst="rect">
            <a:avLst/>
          </a:prstGeom>
          <a:noFill/>
          <a:ln w="9525">
            <a:noFill/>
            <a:miter lim="800000"/>
            <a:headEnd/>
            <a:tailEnd/>
          </a:ln>
        </p:spPr>
        <p:txBody>
          <a:bodyPr vert="horz" wrap="square" lIns="92292" tIns="46146" rIns="92292" bIns="46146" numCol="1" anchor="b" anchorCtr="0" compatLnSpc="1">
            <a:prstTxWarp prst="textNoShape">
              <a:avLst/>
            </a:prstTxWarp>
          </a:bodyPr>
          <a:lstStyle>
            <a:lvl1pPr algn="r">
              <a:defRPr sz="1200">
                <a:latin typeface="Arial" charset="0"/>
              </a:defRPr>
            </a:lvl1pPr>
          </a:lstStyle>
          <a:p>
            <a:pPr>
              <a:defRPr/>
            </a:pPr>
            <a:fld id="{880E7DDA-4463-46B7-8F5B-D0D80EEB2AAD}" type="slidenum">
              <a:rPr lang="en-US"/>
              <a:pPr>
                <a:defRPr/>
              </a:pPr>
              <a:t>‹#›</a:t>
            </a:fld>
            <a:endParaRPr lang="en-US" dirty="0"/>
          </a:p>
        </p:txBody>
      </p:sp>
    </p:spTree>
    <p:extLst>
      <p:ext uri="{BB962C8B-B14F-4D97-AF65-F5344CB8AC3E}">
        <p14:creationId xmlns:p14="http://schemas.microsoft.com/office/powerpoint/2010/main" val="1910548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E8E04F2-44FB-4872-8479-0E31461C11B3}" type="slidenum">
              <a:rPr lang="en-US" smtClean="0">
                <a:latin typeface="Arial" pitchFamily="34" charset="0"/>
              </a:rPr>
              <a:pPr/>
              <a:t>1</a:t>
            </a:fld>
            <a:endParaRPr lang="en-US" dirty="0" smtClean="0">
              <a:latin typeface="Arial" pitchFamily="34" charset="0"/>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7C3BBB2-6DFE-45DC-8EB2-BC5EEC4A0935}" type="slidenum">
              <a:rPr lang="en-US" smtClean="0">
                <a:latin typeface="Arial" pitchFamily="34" charset="0"/>
              </a:rPr>
              <a:pPr/>
              <a:t>12</a:t>
            </a:fld>
            <a:endParaRPr lang="en-US" dirty="0" smtClean="0">
              <a:latin typeface="Arial" pitchFamily="34" charset="0"/>
            </a:endParaRPr>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2F7FB54-0E63-480D-B3C5-353FFF80468C}" type="slidenum">
              <a:rPr lang="en-US" smtClean="0">
                <a:latin typeface="Arial" pitchFamily="34" charset="0"/>
              </a:rPr>
              <a:pPr/>
              <a:t>13</a:t>
            </a:fld>
            <a:endParaRPr lang="en-US" dirty="0" smtClean="0">
              <a:latin typeface="Arial" pitchFamily="34" charset="0"/>
            </a:endParaRPr>
          </a:p>
        </p:txBody>
      </p:sp>
      <p:sp>
        <p:nvSpPr>
          <p:cNvPr id="76803" name="Rectangle 2"/>
          <p:cNvSpPr>
            <a:spLocks noGrp="1" noRot="1" noChangeAspect="1" noChangeArrowheads="1" noTextEdit="1"/>
          </p:cNvSpPr>
          <p:nvPr>
            <p:ph type="sldImg"/>
          </p:nvPr>
        </p:nvSpPr>
        <p:spPr>
          <a:xfrm>
            <a:off x="1181100" y="698500"/>
            <a:ext cx="4648200" cy="3486150"/>
          </a:xfrm>
          <a:solidFill>
            <a:srgbClr val="FFFFFF"/>
          </a:solidFill>
          <a:ln/>
        </p:spPr>
      </p:sp>
      <p:sp>
        <p:nvSpPr>
          <p:cNvPr id="76804" name="Rectangle 3"/>
          <p:cNvSpPr>
            <a:spLocks noGrp="1" noChangeArrowheads="1"/>
          </p:cNvSpPr>
          <p:nvPr>
            <p:ph type="body" idx="1"/>
          </p:nvPr>
        </p:nvSpPr>
        <p:spPr>
          <a:xfrm>
            <a:off x="932519" y="4417048"/>
            <a:ext cx="5145363" cy="4181178"/>
          </a:xfrm>
          <a:solidFill>
            <a:srgbClr val="FFFFFF"/>
          </a:solidFill>
          <a:ln>
            <a:solidFill>
              <a:srgbClr val="000000"/>
            </a:solidFill>
          </a:ln>
        </p:spPr>
        <p:txBody>
          <a:bodyPr lIns="92278" tIns="46140" rIns="92278" bIns="46140"/>
          <a:lstStyle/>
          <a:p>
            <a:pPr eaLnBrk="1" hangingPunct="1"/>
            <a:r>
              <a:rPr lang="el-GR" b="1" dirty="0" smtClean="0">
                <a:solidFill>
                  <a:srgbClr val="00AEF0"/>
                </a:solidFill>
                <a:latin typeface="Arial" pitchFamily="34" charset="0"/>
                <a:cs typeface="Arial" pitchFamily="34" charset="0"/>
              </a:rPr>
              <a:t>Figure 16.4</a:t>
            </a:r>
          </a:p>
          <a:p>
            <a:pPr eaLnBrk="1" hangingPunct="1"/>
            <a:r>
              <a:rPr lang="el-GR" b="1" dirty="0" smtClean="0">
                <a:solidFill>
                  <a:srgbClr val="00AEF0"/>
                </a:solidFill>
                <a:latin typeface="Arial" pitchFamily="34" charset="0"/>
                <a:cs typeface="Arial" pitchFamily="34" charset="0"/>
              </a:rPr>
              <a:t>Science: </a:t>
            </a:r>
            <a:r>
              <a:rPr lang="el-GR" i="1" dirty="0" smtClean="0">
                <a:solidFill>
                  <a:srgbClr val="292526"/>
                </a:solidFill>
                <a:latin typeface="Arial" pitchFamily="34" charset="0"/>
                <a:cs typeface="Arial" pitchFamily="34" charset="0"/>
              </a:rPr>
              <a:t>Net energy ratios </a:t>
            </a:r>
            <a:r>
              <a:rPr lang="el-GR" dirty="0" smtClean="0">
                <a:solidFill>
                  <a:srgbClr val="292526"/>
                </a:solidFill>
                <a:latin typeface="Arial" pitchFamily="34" charset="0"/>
                <a:cs typeface="Arial" pitchFamily="34" charset="0"/>
              </a:rPr>
              <a:t>for various energy systems over their estimated lifetimes: the higher the net energy ratio, the greater the net energy available. QUESTION: </a:t>
            </a:r>
            <a:r>
              <a:rPr lang="el-GR" i="1" dirty="0" smtClean="0">
                <a:solidFill>
                  <a:srgbClr val="292526"/>
                </a:solidFill>
                <a:latin typeface="Arial" pitchFamily="34" charset="0"/>
                <a:cs typeface="Arial" pitchFamily="34" charset="0"/>
              </a:rPr>
              <a:t>Based on these data which three resources in each category should we be using? Compare this with the major resources we are actually using as shown in Figure 16-3. </a:t>
            </a:r>
            <a:r>
              <a:rPr lang="el-GR" dirty="0" smtClean="0">
                <a:solidFill>
                  <a:srgbClr val="292526"/>
                </a:solidFill>
                <a:latin typeface="Arial" pitchFamily="34" charset="0"/>
                <a:cs typeface="Arial" pitchFamily="34" charset="0"/>
              </a:rPr>
              <a:t>(Data from U.S. Department of Energy and Colorado Energy Research Institute, </a:t>
            </a:r>
            <a:r>
              <a:rPr lang="el-GR" i="1" dirty="0" smtClean="0">
                <a:solidFill>
                  <a:srgbClr val="292526"/>
                </a:solidFill>
                <a:latin typeface="Arial" pitchFamily="34" charset="0"/>
                <a:cs typeface="Arial" pitchFamily="34" charset="0"/>
              </a:rPr>
              <a:t>Net Energy Analysis, </a:t>
            </a:r>
            <a:r>
              <a:rPr lang="el-GR" dirty="0" smtClean="0">
                <a:solidFill>
                  <a:srgbClr val="292526"/>
                </a:solidFill>
                <a:latin typeface="Arial" pitchFamily="34" charset="0"/>
                <a:cs typeface="Arial" pitchFamily="34" charset="0"/>
              </a:rPr>
              <a:t>1976; and Howard T. Odum and Elisabeth C. Odum, </a:t>
            </a:r>
            <a:r>
              <a:rPr lang="el-GR" i="1" dirty="0" smtClean="0">
                <a:solidFill>
                  <a:srgbClr val="292526"/>
                </a:solidFill>
                <a:latin typeface="Arial" pitchFamily="34" charset="0"/>
                <a:cs typeface="Arial" pitchFamily="34" charset="0"/>
              </a:rPr>
              <a:t>Energy Basis for Man and Nature, </a:t>
            </a:r>
            <a:r>
              <a:rPr lang="el-GR" dirty="0" smtClean="0">
                <a:solidFill>
                  <a:srgbClr val="292526"/>
                </a:solidFill>
                <a:latin typeface="Arial" pitchFamily="34" charset="0"/>
                <a:cs typeface="Arial" pitchFamily="34" charset="0"/>
              </a:rPr>
              <a:t>3rd ed., New York: McGraw-Hill, 1981)</a:t>
            </a:r>
            <a:endParaRPr lang="el-GR" dirty="0" smtClean="0">
              <a:solidFill>
                <a:srgbClr val="000000"/>
              </a:solidFill>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EA50913-D847-45F7-AC6E-CA077275091D}" type="slidenum">
              <a:rPr lang="en-US" smtClean="0">
                <a:latin typeface="Arial" pitchFamily="34" charset="0"/>
              </a:rPr>
              <a:pPr/>
              <a:t>14</a:t>
            </a:fld>
            <a:endParaRPr lang="en-US" dirty="0" smtClean="0">
              <a:latin typeface="Arial" pitchFamily="34" charset="0"/>
            </a:endParaRPr>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E4FEBFE-5672-4472-9732-13C77A6A59D1}" type="slidenum">
              <a:rPr lang="en-US" smtClean="0">
                <a:latin typeface="Arial" pitchFamily="34" charset="0"/>
              </a:rPr>
              <a:pPr/>
              <a:t>15</a:t>
            </a:fld>
            <a:endParaRPr lang="en-US" dirty="0" smtClean="0">
              <a:latin typeface="Arial" pitchFamily="34" charset="0"/>
            </a:endParaRPr>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D77685B-3CB0-470B-A286-DBC09C3D8BDF}" type="slidenum">
              <a:rPr lang="en-US" smtClean="0">
                <a:latin typeface="Arial" pitchFamily="34" charset="0"/>
              </a:rPr>
              <a:pPr/>
              <a:t>16</a:t>
            </a:fld>
            <a:endParaRPr lang="en-US" dirty="0" smtClean="0">
              <a:latin typeface="Arial" pitchFamily="34" charset="0"/>
            </a:endParaRPr>
          </a:p>
        </p:txBody>
      </p:sp>
      <p:sp>
        <p:nvSpPr>
          <p:cNvPr id="79875" name="Rectangle 2"/>
          <p:cNvSpPr>
            <a:spLocks noGrp="1" noRot="1" noChangeAspect="1" noChangeArrowheads="1" noTextEdit="1"/>
          </p:cNvSpPr>
          <p:nvPr>
            <p:ph type="sldImg"/>
          </p:nvPr>
        </p:nvSpPr>
        <p:spPr>
          <a:xfrm>
            <a:off x="1181100" y="698500"/>
            <a:ext cx="4648200" cy="3486150"/>
          </a:xfrm>
          <a:solidFill>
            <a:srgbClr val="FFFFFF"/>
          </a:solidFill>
          <a:ln/>
        </p:spPr>
      </p:sp>
      <p:sp>
        <p:nvSpPr>
          <p:cNvPr id="79876" name="Rectangle 3"/>
          <p:cNvSpPr>
            <a:spLocks noGrp="1" noChangeArrowheads="1"/>
          </p:cNvSpPr>
          <p:nvPr>
            <p:ph type="body" idx="1"/>
          </p:nvPr>
        </p:nvSpPr>
        <p:spPr>
          <a:xfrm>
            <a:off x="932519" y="4417048"/>
            <a:ext cx="5145363" cy="4181178"/>
          </a:xfrm>
          <a:solidFill>
            <a:srgbClr val="FFFFFF"/>
          </a:solidFill>
          <a:ln>
            <a:solidFill>
              <a:srgbClr val="000000"/>
            </a:solidFill>
          </a:ln>
        </p:spPr>
        <p:txBody>
          <a:bodyPr lIns="92278" tIns="46140" rIns="92278" bIns="46140"/>
          <a:lstStyle/>
          <a:p>
            <a:pPr eaLnBrk="1" hangingPunct="1"/>
            <a:r>
              <a:rPr lang="el-GR" b="1" smtClean="0">
                <a:solidFill>
                  <a:srgbClr val="00AEF0"/>
                </a:solidFill>
                <a:latin typeface="Arial" pitchFamily="34" charset="0"/>
                <a:cs typeface="Arial" pitchFamily="34" charset="0"/>
              </a:rPr>
              <a:t>Figure 16.5</a:t>
            </a:r>
          </a:p>
          <a:p>
            <a:pPr eaLnBrk="1" hangingPunct="1"/>
            <a:r>
              <a:rPr lang="el-GR" b="1" smtClean="0">
                <a:solidFill>
                  <a:srgbClr val="00AEF0"/>
                </a:solidFill>
                <a:latin typeface="Arial" pitchFamily="34" charset="0"/>
                <a:cs typeface="Arial" pitchFamily="34" charset="0"/>
              </a:rPr>
              <a:t>Science: </a:t>
            </a:r>
            <a:r>
              <a:rPr lang="el-GR" smtClean="0">
                <a:solidFill>
                  <a:srgbClr val="292526"/>
                </a:solidFill>
                <a:latin typeface="Arial" pitchFamily="34" charset="0"/>
                <a:cs typeface="Arial" pitchFamily="34" charset="0"/>
              </a:rPr>
              <a:t>refining crude oil. Based on their boiling points, components are removed at various levels in a giant distillation column. The most volatile components with the lowest boiling points are removed at the top of the column.</a:t>
            </a:r>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21C4883-7AC1-48E1-BA35-DACFA85B91CB}" type="slidenum">
              <a:rPr lang="en-US" smtClean="0">
                <a:latin typeface="Arial" pitchFamily="34" charset="0"/>
              </a:rPr>
              <a:pPr/>
              <a:t>17</a:t>
            </a:fld>
            <a:endParaRPr lang="en-US" dirty="0" smtClean="0">
              <a:latin typeface="Arial" pitchFamily="34" charset="0"/>
            </a:endParaRPr>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FCDC00D-FC38-40E4-A482-BBBCE3BCF565}" type="slidenum">
              <a:rPr lang="en-US" smtClean="0">
                <a:latin typeface="Arial" pitchFamily="34" charset="0"/>
              </a:rPr>
              <a:pPr/>
              <a:t>18</a:t>
            </a:fld>
            <a:endParaRPr lang="en-US" dirty="0" smtClean="0">
              <a:latin typeface="Arial" pitchFamily="34" charset="0"/>
            </a:endParaRPr>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98DC0AA-0DFD-42F1-8E54-8FED69784DBE}" type="slidenum">
              <a:rPr lang="en-US" smtClean="0">
                <a:latin typeface="Arial" pitchFamily="34" charset="0"/>
              </a:rPr>
              <a:pPr/>
              <a:t>19</a:t>
            </a:fld>
            <a:endParaRPr lang="en-US" dirty="0" smtClean="0">
              <a:latin typeface="Arial" pitchFamily="34" charset="0"/>
            </a:endParaRPr>
          </a:p>
        </p:txBody>
      </p:sp>
      <p:sp>
        <p:nvSpPr>
          <p:cNvPr id="83971" name="Rectangle 2"/>
          <p:cNvSpPr>
            <a:spLocks noGrp="1" noRot="1" noChangeAspect="1" noChangeArrowheads="1" noTextEdit="1"/>
          </p:cNvSpPr>
          <p:nvPr>
            <p:ph type="sldImg"/>
          </p:nvPr>
        </p:nvSpPr>
        <p:spPr>
          <a:xfrm>
            <a:off x="1181100" y="698500"/>
            <a:ext cx="4648200" cy="3486150"/>
          </a:xfrm>
          <a:solidFill>
            <a:srgbClr val="FFFFFF"/>
          </a:solidFill>
          <a:ln/>
        </p:spPr>
      </p:sp>
      <p:sp>
        <p:nvSpPr>
          <p:cNvPr id="83972" name="Rectangle 3"/>
          <p:cNvSpPr>
            <a:spLocks noGrp="1" noChangeArrowheads="1"/>
          </p:cNvSpPr>
          <p:nvPr>
            <p:ph type="body" idx="1"/>
          </p:nvPr>
        </p:nvSpPr>
        <p:spPr>
          <a:xfrm>
            <a:off x="932519" y="4417048"/>
            <a:ext cx="5145363" cy="4181178"/>
          </a:xfrm>
          <a:solidFill>
            <a:srgbClr val="FFFFFF"/>
          </a:solidFill>
          <a:ln>
            <a:solidFill>
              <a:srgbClr val="000000"/>
            </a:solidFill>
          </a:ln>
        </p:spPr>
        <p:txBody>
          <a:bodyPr lIns="92278" tIns="46140" rIns="92278" bIns="46140"/>
          <a:lstStyle/>
          <a:p>
            <a:pPr eaLnBrk="1" hangingPunct="1"/>
            <a:r>
              <a:rPr lang="el-GR" b="1" smtClean="0">
                <a:solidFill>
                  <a:srgbClr val="00AEF0"/>
                </a:solidFill>
                <a:latin typeface="Arial" pitchFamily="34" charset="0"/>
                <a:cs typeface="Arial" pitchFamily="34" charset="0"/>
              </a:rPr>
              <a:t>Figure 16.7</a:t>
            </a:r>
          </a:p>
          <a:p>
            <a:pPr eaLnBrk="1" hangingPunct="1"/>
            <a:r>
              <a:rPr lang="el-GR" b="1" smtClean="0">
                <a:solidFill>
                  <a:srgbClr val="00AEF0"/>
                </a:solidFill>
                <a:latin typeface="Arial" pitchFamily="34" charset="0"/>
                <a:cs typeface="Arial" pitchFamily="34" charset="0"/>
              </a:rPr>
              <a:t>Trade-offs: </a:t>
            </a:r>
            <a:r>
              <a:rPr lang="el-GR" smtClean="0">
                <a:solidFill>
                  <a:srgbClr val="292526"/>
                </a:solidFill>
                <a:latin typeface="Arial" pitchFamily="34" charset="0"/>
                <a:cs typeface="Arial" pitchFamily="34" charset="0"/>
              </a:rPr>
              <a:t>advantages and disadvantages of using conventional crude oil as an energy resource. QUESTION: </a:t>
            </a:r>
            <a:r>
              <a:rPr lang="el-GR" i="1" smtClean="0">
                <a:solidFill>
                  <a:srgbClr val="292526"/>
                </a:solidFill>
                <a:latin typeface="Arial" pitchFamily="34" charset="0"/>
                <a:cs typeface="Arial" pitchFamily="34" charset="0"/>
              </a:rPr>
              <a:t>Which single advantage and which single disadvantage do you think are the most important?</a:t>
            </a:r>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9CC042C-4EC1-4E2B-A624-F1DD05E4F732}" type="slidenum">
              <a:rPr lang="en-US" smtClean="0">
                <a:latin typeface="Arial" pitchFamily="34" charset="0"/>
              </a:rPr>
              <a:pPr/>
              <a:t>20</a:t>
            </a:fld>
            <a:endParaRPr lang="en-US" dirty="0" smtClean="0">
              <a:latin typeface="Arial" pitchFamily="34"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80E7DDA-4463-46B7-8F5B-D0D80EEB2AAD}" type="slidenum">
              <a:rPr lang="en-US" smtClean="0"/>
              <a:pPr>
                <a:defRPr/>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8C0F17D-0731-4B68-8D6B-2B9133AB8088}" type="slidenum">
              <a:rPr lang="en-US" smtClean="0">
                <a:latin typeface="Arial" pitchFamily="34" charset="0"/>
              </a:rPr>
              <a:pPr/>
              <a:t>2</a:t>
            </a:fld>
            <a:endParaRPr lang="en-US" dirty="0" smtClean="0">
              <a:latin typeface="Arial" pitchFamily="34" charset="0"/>
            </a:endParaRPr>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1ACAB23-96B6-4FC6-ACAE-BF6DBF680413}" type="slidenum">
              <a:rPr lang="en-US" smtClean="0">
                <a:latin typeface="Arial" pitchFamily="34" charset="0"/>
              </a:rPr>
              <a:pPr/>
              <a:t>24</a:t>
            </a:fld>
            <a:endParaRPr lang="en-US" dirty="0" smtClean="0">
              <a:latin typeface="Arial" pitchFamily="34" charset="0"/>
            </a:endParaRPr>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61AE93D-CD9D-4C9F-89DD-03020B4C0054}" type="slidenum">
              <a:rPr lang="en-US" smtClean="0">
                <a:latin typeface="Arial" pitchFamily="34" charset="0"/>
              </a:rPr>
              <a:pPr/>
              <a:t>25</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B92EDED-2B32-44BE-AD0F-1C7DF030C6EF}" type="slidenum">
              <a:rPr lang="en-US" smtClean="0">
                <a:latin typeface="Arial" pitchFamily="34" charset="0"/>
              </a:rPr>
              <a:pPr/>
              <a:t>26</a:t>
            </a:fld>
            <a:endParaRPr lang="en-US" dirty="0" smtClean="0">
              <a:latin typeface="Arial" pitchFamily="34" charset="0"/>
            </a:endParaRPr>
          </a:p>
        </p:txBody>
      </p:sp>
      <p:sp>
        <p:nvSpPr>
          <p:cNvPr id="89091" name="Rectangle 2"/>
          <p:cNvSpPr>
            <a:spLocks noGrp="1" noRot="1" noChangeAspect="1" noChangeArrowheads="1" noTextEdit="1"/>
          </p:cNvSpPr>
          <p:nvPr>
            <p:ph type="sldImg"/>
          </p:nvPr>
        </p:nvSpPr>
        <p:spPr>
          <a:xfrm>
            <a:off x="1181100" y="698500"/>
            <a:ext cx="4648200" cy="3486150"/>
          </a:xfrm>
          <a:solidFill>
            <a:srgbClr val="FFFFFF"/>
          </a:solidFill>
          <a:ln/>
        </p:spPr>
      </p:sp>
      <p:sp>
        <p:nvSpPr>
          <p:cNvPr id="89092" name="Rectangle 3"/>
          <p:cNvSpPr>
            <a:spLocks noGrp="1" noChangeArrowheads="1"/>
          </p:cNvSpPr>
          <p:nvPr>
            <p:ph type="body" idx="1"/>
          </p:nvPr>
        </p:nvSpPr>
        <p:spPr>
          <a:xfrm>
            <a:off x="932519" y="4417048"/>
            <a:ext cx="5145363" cy="4181178"/>
          </a:xfrm>
          <a:solidFill>
            <a:srgbClr val="FFFFFF"/>
          </a:solidFill>
          <a:ln>
            <a:solidFill>
              <a:srgbClr val="000000"/>
            </a:solidFill>
          </a:ln>
        </p:spPr>
        <p:txBody>
          <a:bodyPr lIns="92278" tIns="46140" rIns="92278" bIns="46140"/>
          <a:lstStyle/>
          <a:p>
            <a:pPr eaLnBrk="1" hangingPunct="1"/>
            <a:r>
              <a:rPr lang="el-GR" b="1" smtClean="0">
                <a:solidFill>
                  <a:srgbClr val="00AEF0"/>
                </a:solidFill>
                <a:latin typeface="Arial" pitchFamily="34" charset="0"/>
                <a:cs typeface="Arial" pitchFamily="34" charset="0"/>
              </a:rPr>
              <a:t>Figure 16.10</a:t>
            </a:r>
          </a:p>
          <a:p>
            <a:pPr eaLnBrk="1" hangingPunct="1"/>
            <a:r>
              <a:rPr lang="el-GR" b="1" smtClean="0">
                <a:solidFill>
                  <a:srgbClr val="00AEF0"/>
                </a:solidFill>
                <a:latin typeface="Arial" pitchFamily="34" charset="0"/>
                <a:cs typeface="Arial" pitchFamily="34" charset="0"/>
              </a:rPr>
              <a:t>Trade-offs: </a:t>
            </a:r>
            <a:r>
              <a:rPr lang="el-GR" smtClean="0">
                <a:solidFill>
                  <a:srgbClr val="292526"/>
                </a:solidFill>
                <a:latin typeface="Arial" pitchFamily="34" charset="0"/>
                <a:cs typeface="Arial" pitchFamily="34" charset="0"/>
              </a:rPr>
              <a:t>advantages and disadvantages of using heavy oils from oil sand and oil shale as energy resources. QUESTION: </a:t>
            </a:r>
            <a:r>
              <a:rPr lang="el-GR" i="1" smtClean="0">
                <a:solidFill>
                  <a:srgbClr val="292526"/>
                </a:solidFill>
                <a:latin typeface="Arial" pitchFamily="34" charset="0"/>
                <a:cs typeface="Arial" pitchFamily="34" charset="0"/>
              </a:rPr>
              <a:t>Which single advantage and which single disadvantage do you think are the most important?</a:t>
            </a:r>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514AAF4-670B-44D9-9C12-959B225BBF7D}" type="slidenum">
              <a:rPr lang="en-US" smtClean="0">
                <a:latin typeface="Arial" pitchFamily="34" charset="0"/>
              </a:rPr>
              <a:pPr/>
              <a:t>27</a:t>
            </a:fld>
            <a:endParaRPr lang="en-US" dirty="0" smtClean="0">
              <a:latin typeface="Arial" pitchFamily="34" charset="0"/>
            </a:endParaRPr>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EEB26327-490B-4C6A-AC91-3BBE996B88C8}" type="slidenum">
              <a:rPr lang="en-US" smtClean="0">
                <a:latin typeface="Arial" pitchFamily="34" charset="0"/>
              </a:rPr>
              <a:pPr/>
              <a:t>28</a:t>
            </a:fld>
            <a:endParaRPr lang="en-US" dirty="0" smtClean="0">
              <a:latin typeface="Arial" pitchFamily="34" charset="0"/>
            </a:endParaRPr>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A87865A-90CA-4586-A37F-18F9BD6A50C5}" type="slidenum">
              <a:rPr lang="en-US" smtClean="0">
                <a:latin typeface="Arial" pitchFamily="34" charset="0"/>
              </a:rPr>
              <a:pPr/>
              <a:t>30</a:t>
            </a:fld>
            <a:endParaRPr lang="en-US" dirty="0" smtClean="0">
              <a:latin typeface="Arial" pitchFamily="34" charset="0"/>
            </a:endParaRPr>
          </a:p>
        </p:txBody>
      </p:sp>
      <p:sp>
        <p:nvSpPr>
          <p:cNvPr id="92163" name="Rectangle 2"/>
          <p:cNvSpPr>
            <a:spLocks noGrp="1" noRot="1" noChangeAspect="1" noChangeArrowheads="1" noTextEdit="1"/>
          </p:cNvSpPr>
          <p:nvPr>
            <p:ph type="sldImg"/>
          </p:nvPr>
        </p:nvSpPr>
        <p:spPr>
          <a:xfrm>
            <a:off x="1181100" y="698500"/>
            <a:ext cx="4648200" cy="3486150"/>
          </a:xfrm>
          <a:solidFill>
            <a:srgbClr val="FFFFFF"/>
          </a:solidFill>
          <a:ln/>
        </p:spPr>
      </p:sp>
      <p:sp>
        <p:nvSpPr>
          <p:cNvPr id="92164" name="Rectangle 3"/>
          <p:cNvSpPr>
            <a:spLocks noGrp="1" noChangeArrowheads="1"/>
          </p:cNvSpPr>
          <p:nvPr>
            <p:ph type="body" idx="1"/>
          </p:nvPr>
        </p:nvSpPr>
        <p:spPr>
          <a:xfrm>
            <a:off x="932519" y="4417048"/>
            <a:ext cx="5145363" cy="4181178"/>
          </a:xfrm>
          <a:solidFill>
            <a:srgbClr val="FFFFFF"/>
          </a:solidFill>
          <a:ln>
            <a:solidFill>
              <a:srgbClr val="000000"/>
            </a:solidFill>
          </a:ln>
        </p:spPr>
        <p:txBody>
          <a:bodyPr lIns="92278" tIns="46140" rIns="92278" bIns="46140"/>
          <a:lstStyle/>
          <a:p>
            <a:pPr eaLnBrk="1" hangingPunct="1"/>
            <a:r>
              <a:rPr lang="el-GR" b="1" smtClean="0">
                <a:solidFill>
                  <a:srgbClr val="00AEF0"/>
                </a:solidFill>
                <a:latin typeface="Arial" pitchFamily="34" charset="0"/>
                <a:cs typeface="Arial" pitchFamily="34" charset="0"/>
              </a:rPr>
              <a:t>Figure 16.11</a:t>
            </a:r>
          </a:p>
          <a:p>
            <a:pPr eaLnBrk="1" hangingPunct="1"/>
            <a:r>
              <a:rPr lang="el-GR" b="1" smtClean="0">
                <a:solidFill>
                  <a:srgbClr val="00AEF0"/>
                </a:solidFill>
                <a:latin typeface="Arial" pitchFamily="34" charset="0"/>
                <a:cs typeface="Arial" pitchFamily="34" charset="0"/>
              </a:rPr>
              <a:t>Trade-offs: </a:t>
            </a:r>
            <a:r>
              <a:rPr lang="el-GR" smtClean="0">
                <a:solidFill>
                  <a:srgbClr val="292526"/>
                </a:solidFill>
                <a:latin typeface="Arial" pitchFamily="34" charset="0"/>
                <a:cs typeface="Arial" pitchFamily="34" charset="0"/>
              </a:rPr>
              <a:t>advantages and disadvantages of using conventional natural gas as an energy resource. QUESTION: </a:t>
            </a:r>
            <a:r>
              <a:rPr lang="el-GR" i="1" smtClean="0">
                <a:solidFill>
                  <a:srgbClr val="292526"/>
                </a:solidFill>
                <a:latin typeface="Arial" pitchFamily="34" charset="0"/>
                <a:cs typeface="Arial" pitchFamily="34" charset="0"/>
              </a:rPr>
              <a:t>Which single advantage and which single disadvantage do you think are the most important?</a:t>
            </a:r>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1661D5CD-E047-4E44-A404-98BC39640EF2}" type="slidenum">
              <a:rPr lang="en-US" smtClean="0">
                <a:latin typeface="Arial" pitchFamily="34" charset="0"/>
              </a:rPr>
              <a:pPr/>
              <a:t>31</a:t>
            </a:fld>
            <a:endParaRPr lang="en-US" dirty="0" smtClean="0">
              <a:latin typeface="Arial" pitchFamily="34" charset="0"/>
            </a:endParaRPr>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727BDA7-6486-4CF5-891B-A93B7240894C}" type="slidenum">
              <a:rPr lang="en-US" smtClean="0">
                <a:latin typeface="Arial" pitchFamily="34" charset="0"/>
              </a:rPr>
              <a:pPr/>
              <a:t>32</a:t>
            </a:fld>
            <a:endParaRPr lang="en-US" dirty="0" smtClean="0">
              <a:latin typeface="Arial" pitchFamily="34" charset="0"/>
            </a:endParaRPr>
          </a:p>
        </p:txBody>
      </p:sp>
      <p:sp>
        <p:nvSpPr>
          <p:cNvPr id="94211" name="Rectangle 2"/>
          <p:cNvSpPr>
            <a:spLocks noGrp="1" noRot="1" noChangeAspect="1" noChangeArrowheads="1" noTextEdit="1"/>
          </p:cNvSpPr>
          <p:nvPr>
            <p:ph type="sldImg"/>
          </p:nvPr>
        </p:nvSpPr>
        <p:spPr>
          <a:xfrm>
            <a:off x="1181100" y="698500"/>
            <a:ext cx="4648200" cy="3486150"/>
          </a:xfrm>
          <a:solidFill>
            <a:srgbClr val="FFFFFF"/>
          </a:solidFill>
          <a:ln/>
        </p:spPr>
      </p:sp>
      <p:sp>
        <p:nvSpPr>
          <p:cNvPr id="94212" name="Rectangle 3"/>
          <p:cNvSpPr>
            <a:spLocks noGrp="1" noChangeArrowheads="1"/>
          </p:cNvSpPr>
          <p:nvPr>
            <p:ph type="body" idx="1"/>
          </p:nvPr>
        </p:nvSpPr>
        <p:spPr>
          <a:xfrm>
            <a:off x="932519" y="4417048"/>
            <a:ext cx="5145363" cy="4181178"/>
          </a:xfrm>
          <a:solidFill>
            <a:srgbClr val="FFFFFF"/>
          </a:solidFill>
          <a:ln>
            <a:solidFill>
              <a:srgbClr val="000000"/>
            </a:solidFill>
          </a:ln>
        </p:spPr>
        <p:txBody>
          <a:bodyPr lIns="92278" tIns="46140" rIns="92278" bIns="46140"/>
          <a:lstStyle/>
          <a:p>
            <a:pPr eaLnBrk="1" hangingPunct="1"/>
            <a:r>
              <a:rPr lang="el-GR" b="1" smtClean="0">
                <a:solidFill>
                  <a:srgbClr val="00AEF0"/>
                </a:solidFill>
                <a:latin typeface="Arial" pitchFamily="34" charset="0"/>
                <a:cs typeface="Arial" pitchFamily="34" charset="0"/>
              </a:rPr>
              <a:t>Figure 16.12</a:t>
            </a:r>
          </a:p>
          <a:p>
            <a:pPr eaLnBrk="1" hangingPunct="1"/>
            <a:r>
              <a:rPr lang="el-GR" b="1" smtClean="0">
                <a:solidFill>
                  <a:srgbClr val="00AEF0"/>
                </a:solidFill>
                <a:latin typeface="Arial" pitchFamily="34" charset="0"/>
                <a:cs typeface="Arial" pitchFamily="34" charset="0"/>
              </a:rPr>
              <a:t>Natural capital: </a:t>
            </a:r>
            <a:r>
              <a:rPr lang="el-GR" smtClean="0">
                <a:solidFill>
                  <a:srgbClr val="292526"/>
                </a:solidFill>
                <a:latin typeface="Arial" pitchFamily="34" charset="0"/>
                <a:cs typeface="Arial" pitchFamily="34" charset="0"/>
              </a:rPr>
              <a:t>stages in coal formation over millions of years. Peat is a soil material made of moist, partially decomposed organic matter. Lignite and bituminous coal are sedimentary rocks, whereas anthracite is a metamorphic rock (Figure 15-8, p. 343). QUESTION: </a:t>
            </a:r>
            <a:r>
              <a:rPr lang="el-GR" i="1" smtClean="0">
                <a:solidFill>
                  <a:srgbClr val="292526"/>
                </a:solidFill>
                <a:latin typeface="Arial" pitchFamily="34" charset="0"/>
                <a:cs typeface="Arial" pitchFamily="34" charset="0"/>
              </a:rPr>
              <a:t>Are there coal deposits near where you live or go to school?</a:t>
            </a:r>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CE71E06-DA50-4AD3-B2C2-BCC671C5D027}" type="slidenum">
              <a:rPr lang="en-US" smtClean="0">
                <a:latin typeface="Arial" pitchFamily="34" charset="0"/>
              </a:rPr>
              <a:pPr/>
              <a:t>33</a:t>
            </a:fld>
            <a:endParaRPr lang="en-US" dirty="0" smtClean="0">
              <a:latin typeface="Arial" pitchFamily="34" charset="0"/>
            </a:endParaRPr>
          </a:p>
        </p:txBody>
      </p:sp>
      <p:sp>
        <p:nvSpPr>
          <p:cNvPr id="95235" name="Rectangle 2"/>
          <p:cNvSpPr>
            <a:spLocks noGrp="1" noRot="1" noChangeAspect="1" noChangeArrowheads="1" noTextEdit="1"/>
          </p:cNvSpPr>
          <p:nvPr>
            <p:ph type="sldImg"/>
          </p:nvPr>
        </p:nvSpPr>
        <p:spPr>
          <a:xfrm>
            <a:off x="1181100" y="698500"/>
            <a:ext cx="4648200" cy="3486150"/>
          </a:xfrm>
          <a:solidFill>
            <a:srgbClr val="FFFFFF"/>
          </a:solidFill>
          <a:ln/>
        </p:spPr>
      </p:sp>
      <p:sp>
        <p:nvSpPr>
          <p:cNvPr id="95236" name="Rectangle 3"/>
          <p:cNvSpPr>
            <a:spLocks noGrp="1" noChangeArrowheads="1"/>
          </p:cNvSpPr>
          <p:nvPr>
            <p:ph type="body" idx="1"/>
          </p:nvPr>
        </p:nvSpPr>
        <p:spPr>
          <a:xfrm>
            <a:off x="932519" y="4417048"/>
            <a:ext cx="5145363" cy="4181178"/>
          </a:xfrm>
          <a:solidFill>
            <a:srgbClr val="FFFFFF"/>
          </a:solidFill>
          <a:ln>
            <a:solidFill>
              <a:srgbClr val="000000"/>
            </a:solidFill>
          </a:ln>
        </p:spPr>
        <p:txBody>
          <a:bodyPr lIns="92278" tIns="46140" rIns="92278" bIns="46140"/>
          <a:lstStyle/>
          <a:p>
            <a:pPr eaLnBrk="1" hangingPunct="1"/>
            <a:r>
              <a:rPr lang="el-GR" b="1" smtClean="0">
                <a:solidFill>
                  <a:srgbClr val="00AEF0"/>
                </a:solidFill>
                <a:latin typeface="Arial" pitchFamily="34" charset="0"/>
                <a:cs typeface="Arial" pitchFamily="34" charset="0"/>
              </a:rPr>
              <a:t>Figure 16.13</a:t>
            </a:r>
          </a:p>
          <a:p>
            <a:pPr eaLnBrk="1" hangingPunct="1"/>
            <a:r>
              <a:rPr lang="el-GR" b="1" smtClean="0">
                <a:solidFill>
                  <a:srgbClr val="00AEF0"/>
                </a:solidFill>
                <a:latin typeface="Arial" pitchFamily="34" charset="0"/>
                <a:cs typeface="Arial" pitchFamily="34" charset="0"/>
              </a:rPr>
              <a:t>Science: </a:t>
            </a:r>
            <a:r>
              <a:rPr lang="el-GR" smtClean="0">
                <a:solidFill>
                  <a:srgbClr val="292526"/>
                </a:solidFill>
                <a:latin typeface="Arial" pitchFamily="34" charset="0"/>
                <a:cs typeface="Arial" pitchFamily="34" charset="0"/>
              </a:rPr>
              <a:t>Coal-burning power plant. Heat produced by burning pulverized coal in a furnace boils water to produce steam that spins a turbine to produce electricity. The steam is cooled, condensed, and returned to the furnace for reuse. A large cooling tower transfers waste heat to the troposphere. The largest coal-burning power plant in the United States in Indiana burns 23 metric tons (25 tons) of coal per minute or three 100-car trainloads of coal per day and produces 50% more electric power than the Hoover Dam. QUESTION: </a:t>
            </a:r>
            <a:r>
              <a:rPr lang="el-GR" i="1" smtClean="0">
                <a:solidFill>
                  <a:srgbClr val="292526"/>
                </a:solidFill>
                <a:latin typeface="Arial" pitchFamily="34" charset="0"/>
                <a:cs typeface="Arial" pitchFamily="34" charset="0"/>
              </a:rPr>
              <a:t>Is there a coal-burning power plant near where you live or go to school?</a:t>
            </a:r>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585B03C-A2AD-4B4A-BFD7-DDB6FC7524B0}" type="slidenum">
              <a:rPr lang="en-US" smtClean="0">
                <a:latin typeface="Arial" pitchFamily="34" charset="0"/>
              </a:rPr>
              <a:pPr/>
              <a:t>34</a:t>
            </a:fld>
            <a:endParaRPr lang="en-US" dirty="0" smtClean="0">
              <a:latin typeface="Arial" pitchFamily="34" charset="0"/>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B3BC91C-A48E-4E8B-BCE0-72FEB64C6AAF}" type="slidenum">
              <a:rPr lang="en-US" smtClean="0">
                <a:latin typeface="Arial" pitchFamily="34" charset="0"/>
              </a:rPr>
              <a:pPr/>
              <a:t>3</a:t>
            </a:fld>
            <a:endParaRPr lang="en-US" dirty="0" smtClean="0">
              <a:latin typeface="Arial" pitchFamily="34" charset="0"/>
            </a:endParaRPr>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5767B2C-B236-4376-B883-AB95D55E0F26}" type="slidenum">
              <a:rPr lang="en-US" smtClean="0">
                <a:latin typeface="Arial" pitchFamily="34" charset="0"/>
              </a:rPr>
              <a:pPr/>
              <a:t>35</a:t>
            </a:fld>
            <a:endParaRPr lang="en-US" dirty="0" smtClean="0">
              <a:latin typeface="Arial" pitchFamily="34" charset="0"/>
            </a:endParaRPr>
          </a:p>
        </p:txBody>
      </p:sp>
      <p:sp>
        <p:nvSpPr>
          <p:cNvPr id="97283" name="Rectangle 2"/>
          <p:cNvSpPr>
            <a:spLocks noGrp="1" noRot="1" noChangeAspect="1" noChangeArrowheads="1" noTextEdit="1"/>
          </p:cNvSpPr>
          <p:nvPr>
            <p:ph type="sldImg"/>
          </p:nvPr>
        </p:nvSpPr>
        <p:spPr>
          <a:xfrm>
            <a:off x="1181100" y="698500"/>
            <a:ext cx="4648200" cy="3486150"/>
          </a:xfrm>
          <a:solidFill>
            <a:srgbClr val="FFFFFF"/>
          </a:solidFill>
          <a:ln/>
        </p:spPr>
      </p:sp>
      <p:sp>
        <p:nvSpPr>
          <p:cNvPr id="97284" name="Rectangle 3"/>
          <p:cNvSpPr>
            <a:spLocks noGrp="1" noChangeArrowheads="1"/>
          </p:cNvSpPr>
          <p:nvPr>
            <p:ph type="body" idx="1"/>
          </p:nvPr>
        </p:nvSpPr>
        <p:spPr>
          <a:xfrm>
            <a:off x="932519" y="4417048"/>
            <a:ext cx="5145363" cy="4181178"/>
          </a:xfrm>
          <a:solidFill>
            <a:srgbClr val="FFFFFF"/>
          </a:solidFill>
          <a:ln>
            <a:solidFill>
              <a:srgbClr val="000000"/>
            </a:solidFill>
          </a:ln>
        </p:spPr>
        <p:txBody>
          <a:bodyPr lIns="92278" tIns="46140" rIns="92278" bIns="46140"/>
          <a:lstStyle/>
          <a:p>
            <a:pPr eaLnBrk="1" hangingPunct="1"/>
            <a:r>
              <a:rPr lang="el-GR" b="1" smtClean="0">
                <a:solidFill>
                  <a:srgbClr val="00AEF0"/>
                </a:solidFill>
                <a:latin typeface="Arial" pitchFamily="34" charset="0"/>
                <a:cs typeface="Arial" pitchFamily="34" charset="0"/>
              </a:rPr>
              <a:t>Figure 16.14</a:t>
            </a:r>
          </a:p>
          <a:p>
            <a:pPr eaLnBrk="1" hangingPunct="1"/>
            <a:r>
              <a:rPr lang="el-GR" b="1" smtClean="0">
                <a:solidFill>
                  <a:srgbClr val="00AEF0"/>
                </a:solidFill>
                <a:latin typeface="Arial" pitchFamily="34" charset="0"/>
                <a:cs typeface="Arial" pitchFamily="34" charset="0"/>
              </a:rPr>
              <a:t>Trade-offs: </a:t>
            </a:r>
            <a:r>
              <a:rPr lang="el-GR" smtClean="0">
                <a:solidFill>
                  <a:srgbClr val="292526"/>
                </a:solidFill>
                <a:latin typeface="Arial" pitchFamily="34" charset="0"/>
                <a:cs typeface="Arial" pitchFamily="34" charset="0"/>
              </a:rPr>
              <a:t>advantages and disadvantages of using coal as an energy resource. QUESTION: </a:t>
            </a:r>
            <a:r>
              <a:rPr lang="el-GR" i="1" smtClean="0">
                <a:solidFill>
                  <a:srgbClr val="292526"/>
                </a:solidFill>
                <a:latin typeface="Arial" pitchFamily="34" charset="0"/>
                <a:cs typeface="Arial" pitchFamily="34" charset="0"/>
              </a:rPr>
              <a:t>Which single advantage and which single disadvantage do you think are the most important?</a:t>
            </a:r>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1B6E6EE-3D9A-403D-858E-E469A68DF536}" type="slidenum">
              <a:rPr lang="en-US" smtClean="0">
                <a:latin typeface="Arial" pitchFamily="34" charset="0"/>
              </a:rPr>
              <a:pPr/>
              <a:t>36</a:t>
            </a:fld>
            <a:endParaRPr lang="en-US" dirty="0" smtClean="0">
              <a:latin typeface="Arial" pitchFamily="34" charset="0"/>
            </a:endParaRPr>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913D5C35-752C-4D7D-A5AF-F95DCB1DD89C}" type="slidenum">
              <a:rPr lang="en-US" smtClean="0">
                <a:latin typeface="Arial" pitchFamily="34" charset="0"/>
              </a:rPr>
              <a:pPr/>
              <a:t>38</a:t>
            </a:fld>
            <a:endParaRPr lang="en-US" dirty="0" smtClean="0">
              <a:latin typeface="Arial" pitchFamily="34" charset="0"/>
            </a:endParaRPr>
          </a:p>
        </p:txBody>
      </p:sp>
      <p:sp>
        <p:nvSpPr>
          <p:cNvPr id="100355" name="Rectangle 2"/>
          <p:cNvSpPr>
            <a:spLocks noGrp="1" noRot="1" noChangeAspect="1" noChangeArrowheads="1" noTextEdit="1"/>
          </p:cNvSpPr>
          <p:nvPr>
            <p:ph type="sldImg"/>
          </p:nvPr>
        </p:nvSpPr>
        <p:spPr>
          <a:xfrm>
            <a:off x="1181100" y="698500"/>
            <a:ext cx="4648200" cy="3486150"/>
          </a:xfrm>
          <a:solidFill>
            <a:srgbClr val="FFFFFF"/>
          </a:solidFill>
          <a:ln/>
        </p:spPr>
      </p:sp>
      <p:sp>
        <p:nvSpPr>
          <p:cNvPr id="100356" name="Rectangle 3"/>
          <p:cNvSpPr>
            <a:spLocks noGrp="1" noChangeArrowheads="1"/>
          </p:cNvSpPr>
          <p:nvPr>
            <p:ph type="body" idx="1"/>
          </p:nvPr>
        </p:nvSpPr>
        <p:spPr>
          <a:xfrm>
            <a:off x="932519" y="4417048"/>
            <a:ext cx="5145363" cy="4181178"/>
          </a:xfrm>
          <a:solidFill>
            <a:srgbClr val="FFFFFF"/>
          </a:solidFill>
          <a:ln>
            <a:solidFill>
              <a:srgbClr val="000000"/>
            </a:solidFill>
          </a:ln>
        </p:spPr>
        <p:txBody>
          <a:bodyPr lIns="92278" tIns="46140" rIns="92278" bIns="46140"/>
          <a:lstStyle/>
          <a:p>
            <a:pPr eaLnBrk="1" hangingPunct="1"/>
            <a:r>
              <a:rPr lang="el-GR" b="1" smtClean="0">
                <a:solidFill>
                  <a:srgbClr val="00AEF0"/>
                </a:solidFill>
                <a:latin typeface="Arial" pitchFamily="34" charset="0"/>
                <a:cs typeface="Arial" pitchFamily="34" charset="0"/>
              </a:rPr>
              <a:t>Figure 16.15</a:t>
            </a:r>
          </a:p>
          <a:p>
            <a:pPr eaLnBrk="1" hangingPunct="1"/>
            <a:r>
              <a:rPr lang="el-GR" b="1" smtClean="0">
                <a:solidFill>
                  <a:srgbClr val="00AEF0"/>
                </a:solidFill>
                <a:latin typeface="Arial" pitchFamily="34" charset="0"/>
                <a:cs typeface="Arial" pitchFamily="34" charset="0"/>
              </a:rPr>
              <a:t>Trade-offs: </a:t>
            </a:r>
            <a:r>
              <a:rPr lang="el-GR" smtClean="0">
                <a:solidFill>
                  <a:srgbClr val="292526"/>
                </a:solidFill>
                <a:latin typeface="Arial" pitchFamily="34" charset="0"/>
                <a:cs typeface="Arial" pitchFamily="34" charset="0"/>
              </a:rPr>
              <a:t>advantages and disadvantages of using synthetic natural gas (syngas) and liquid synfuels produced from coal. QUESTION: </a:t>
            </a:r>
            <a:r>
              <a:rPr lang="el-GR" i="1" smtClean="0">
                <a:solidFill>
                  <a:srgbClr val="292526"/>
                </a:solidFill>
                <a:latin typeface="Arial" pitchFamily="34" charset="0"/>
                <a:cs typeface="Arial" pitchFamily="34" charset="0"/>
              </a:rPr>
              <a:t>Which single advantage and which single disadvantage do you think are the most important?</a:t>
            </a:r>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AAEA83F3-6A24-49BC-ACE9-C98FC085920F}" type="slidenum">
              <a:rPr lang="en-US" smtClean="0">
                <a:latin typeface="Arial" pitchFamily="34" charset="0"/>
              </a:rPr>
              <a:pPr/>
              <a:t>39</a:t>
            </a:fld>
            <a:endParaRPr lang="en-US" dirty="0" smtClean="0">
              <a:latin typeface="Arial" pitchFamily="34" charset="0"/>
            </a:endParaRPr>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ADBB971B-FA7E-484A-8616-2650FD29D706}" type="slidenum">
              <a:rPr lang="en-US" smtClean="0">
                <a:latin typeface="Arial" pitchFamily="34" charset="0"/>
              </a:rPr>
              <a:pPr/>
              <a:t>40</a:t>
            </a:fld>
            <a:endParaRPr lang="en-US" dirty="0" smtClean="0">
              <a:latin typeface="Arial" pitchFamily="34" charset="0"/>
            </a:endParaRPr>
          </a:p>
        </p:txBody>
      </p:sp>
      <p:sp>
        <p:nvSpPr>
          <p:cNvPr id="103427" name="Rectangle 2"/>
          <p:cNvSpPr>
            <a:spLocks noGrp="1" noRot="1" noChangeAspect="1" noChangeArrowheads="1" noTextEdit="1"/>
          </p:cNvSpPr>
          <p:nvPr>
            <p:ph type="sldImg"/>
          </p:nvPr>
        </p:nvSpPr>
        <p:spPr>
          <a:xfrm>
            <a:off x="1181100" y="698500"/>
            <a:ext cx="4648200" cy="3486150"/>
          </a:xfrm>
          <a:solidFill>
            <a:srgbClr val="FFFFFF"/>
          </a:solidFill>
          <a:ln/>
        </p:spPr>
      </p:sp>
      <p:sp>
        <p:nvSpPr>
          <p:cNvPr id="103428" name="Rectangle 3"/>
          <p:cNvSpPr>
            <a:spLocks noGrp="1" noChangeArrowheads="1"/>
          </p:cNvSpPr>
          <p:nvPr>
            <p:ph type="body" idx="1"/>
          </p:nvPr>
        </p:nvSpPr>
        <p:spPr>
          <a:xfrm>
            <a:off x="932519" y="4417048"/>
            <a:ext cx="5145363" cy="4181178"/>
          </a:xfrm>
          <a:solidFill>
            <a:srgbClr val="FFFFFF"/>
          </a:solidFill>
          <a:ln>
            <a:solidFill>
              <a:srgbClr val="000000"/>
            </a:solidFill>
          </a:ln>
        </p:spPr>
        <p:txBody>
          <a:bodyPr lIns="92278" tIns="46140" rIns="92278" bIns="46140"/>
          <a:lstStyle/>
          <a:p>
            <a:pPr eaLnBrk="1" hangingPunct="1"/>
            <a:r>
              <a:rPr lang="el-GR" b="1" smtClean="0">
                <a:solidFill>
                  <a:srgbClr val="00AEF0"/>
                </a:solidFill>
                <a:latin typeface="Arial" pitchFamily="34" charset="0"/>
                <a:cs typeface="Arial" pitchFamily="34" charset="0"/>
              </a:rPr>
              <a:t>Figure 16.16</a:t>
            </a:r>
          </a:p>
          <a:p>
            <a:pPr eaLnBrk="1" hangingPunct="1"/>
            <a:r>
              <a:rPr lang="el-GR" b="1" smtClean="0">
                <a:solidFill>
                  <a:srgbClr val="00AEF0"/>
                </a:solidFill>
                <a:latin typeface="Arial" pitchFamily="34" charset="0"/>
                <a:cs typeface="Arial" pitchFamily="34" charset="0"/>
              </a:rPr>
              <a:t>Science: </a:t>
            </a:r>
            <a:r>
              <a:rPr lang="el-GR" smtClean="0">
                <a:solidFill>
                  <a:srgbClr val="292526"/>
                </a:solidFill>
                <a:latin typeface="Arial" pitchFamily="34" charset="0"/>
                <a:cs typeface="Arial" pitchFamily="34" charset="0"/>
              </a:rPr>
              <a:t>light-water–moderated and –cooled nuclear power plant with a pressurized water reactor. QUESTION: </a:t>
            </a:r>
            <a:r>
              <a:rPr lang="el-GR" i="1" smtClean="0">
                <a:solidFill>
                  <a:srgbClr val="292526"/>
                </a:solidFill>
                <a:latin typeface="Arial" pitchFamily="34" charset="0"/>
                <a:cs typeface="Arial" pitchFamily="34" charset="0"/>
              </a:rPr>
              <a:t>How does this plant differ from the coal-burning plant in Figure 16-13?</a:t>
            </a:r>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2BF1EAB9-8E3A-411A-88D3-8165A320A4D3}" type="slidenum">
              <a:rPr lang="en-US" smtClean="0">
                <a:latin typeface="Arial" pitchFamily="34" charset="0"/>
              </a:rPr>
              <a:pPr/>
              <a:t>41</a:t>
            </a:fld>
            <a:endParaRPr lang="en-US" dirty="0" smtClean="0">
              <a:latin typeface="Arial" pitchFamily="34" charset="0"/>
            </a:endParaRPr>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4248E93-119B-4850-9C7D-C2337869C666}" type="slidenum">
              <a:rPr lang="en-US" smtClean="0">
                <a:latin typeface="Arial" pitchFamily="34" charset="0"/>
              </a:rPr>
              <a:pPr/>
              <a:t>42</a:t>
            </a:fld>
            <a:endParaRPr lang="en-US" dirty="0" smtClean="0">
              <a:latin typeface="Arial" pitchFamily="34" charset="0"/>
            </a:endParaRPr>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26E9C9B2-0C2D-482F-9400-DBCFFA4C705F}" type="slidenum">
              <a:rPr lang="en-US" smtClean="0">
                <a:latin typeface="Arial" pitchFamily="34" charset="0"/>
              </a:rPr>
              <a:pPr/>
              <a:t>43</a:t>
            </a:fld>
            <a:endParaRPr lang="en-US" dirty="0" smtClean="0">
              <a:latin typeface="Arial" pitchFamily="34" charset="0"/>
            </a:endParaRPr>
          </a:p>
        </p:txBody>
      </p:sp>
      <p:sp>
        <p:nvSpPr>
          <p:cNvPr id="106499" name="Rectangle 2"/>
          <p:cNvSpPr>
            <a:spLocks noGrp="1" noRot="1" noChangeAspect="1" noChangeArrowheads="1" noTextEdit="1"/>
          </p:cNvSpPr>
          <p:nvPr>
            <p:ph type="sldImg"/>
          </p:nvPr>
        </p:nvSpPr>
        <p:spPr>
          <a:xfrm>
            <a:off x="1181100" y="698500"/>
            <a:ext cx="4648200" cy="3486150"/>
          </a:xfrm>
          <a:solidFill>
            <a:srgbClr val="FFFFFF"/>
          </a:solidFill>
          <a:ln/>
        </p:spPr>
      </p:sp>
      <p:sp>
        <p:nvSpPr>
          <p:cNvPr id="106500" name="Rectangle 3"/>
          <p:cNvSpPr>
            <a:spLocks noGrp="1" noChangeArrowheads="1"/>
          </p:cNvSpPr>
          <p:nvPr>
            <p:ph type="body" idx="1"/>
          </p:nvPr>
        </p:nvSpPr>
        <p:spPr>
          <a:xfrm>
            <a:off x="932519" y="4417048"/>
            <a:ext cx="5145363" cy="4181178"/>
          </a:xfrm>
          <a:solidFill>
            <a:srgbClr val="FFFFFF"/>
          </a:solidFill>
          <a:ln>
            <a:solidFill>
              <a:srgbClr val="000000"/>
            </a:solidFill>
          </a:ln>
        </p:spPr>
        <p:txBody>
          <a:bodyPr lIns="92278" tIns="46140" rIns="92278" bIns="46140"/>
          <a:lstStyle/>
          <a:p>
            <a:pPr eaLnBrk="1" hangingPunct="1"/>
            <a:r>
              <a:rPr lang="el-GR" b="1" smtClean="0">
                <a:solidFill>
                  <a:srgbClr val="00AEF0"/>
                </a:solidFill>
                <a:latin typeface="Arial" pitchFamily="34" charset="0"/>
                <a:cs typeface="Arial" pitchFamily="34" charset="0"/>
              </a:rPr>
              <a:t>Figure 16.18</a:t>
            </a:r>
          </a:p>
          <a:p>
            <a:pPr eaLnBrk="1" hangingPunct="1"/>
            <a:r>
              <a:rPr lang="el-GR" b="1" smtClean="0">
                <a:solidFill>
                  <a:srgbClr val="00AEF0"/>
                </a:solidFill>
                <a:latin typeface="Arial" pitchFamily="34" charset="0"/>
                <a:cs typeface="Arial" pitchFamily="34" charset="0"/>
              </a:rPr>
              <a:t>Science: </a:t>
            </a:r>
            <a:r>
              <a:rPr lang="el-GR" smtClean="0">
                <a:solidFill>
                  <a:srgbClr val="292526"/>
                </a:solidFill>
                <a:latin typeface="Arial" pitchFamily="34" charset="0"/>
                <a:cs typeface="Arial" pitchFamily="34" charset="0"/>
              </a:rPr>
              <a:t>the nuclear fuel cycle. QUESTION: </a:t>
            </a:r>
            <a:r>
              <a:rPr lang="el-GR" i="1" smtClean="0">
                <a:solidFill>
                  <a:srgbClr val="292526"/>
                </a:solidFill>
                <a:latin typeface="Arial" pitchFamily="34" charset="0"/>
                <a:cs typeface="Arial" pitchFamily="34" charset="0"/>
              </a:rPr>
              <a:t>Are any parts of the nuclear fuel cycle within 27 kilometers (17 miles) of where you live or go to school?</a:t>
            </a:r>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23EBCE9-BED1-4A5E-B68F-22FF3E4090FB}" type="slidenum">
              <a:rPr lang="en-US" smtClean="0">
                <a:latin typeface="Arial" pitchFamily="34" charset="0"/>
              </a:rPr>
              <a:pPr/>
              <a:t>44</a:t>
            </a:fld>
            <a:endParaRPr lang="en-US" dirty="0" smtClean="0">
              <a:latin typeface="Arial" pitchFamily="34" charset="0"/>
            </a:endParaRPr>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E6FFFE93-CE1C-4910-835C-D1F30270898D}" type="slidenum">
              <a:rPr lang="en-US" smtClean="0">
                <a:latin typeface="Arial" pitchFamily="34" charset="0"/>
              </a:rPr>
              <a:pPr/>
              <a:t>45</a:t>
            </a:fld>
            <a:endParaRPr lang="en-US" dirty="0" smtClean="0">
              <a:latin typeface="Arial" pitchFamily="34" charset="0"/>
            </a:endParaRPr>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B270E9A-0E78-436F-8207-C711DFA1B9F7}" type="slidenum">
              <a:rPr lang="en-US" smtClean="0">
                <a:latin typeface="Arial" pitchFamily="34" charset="0"/>
              </a:rPr>
              <a:pPr/>
              <a:t>5</a:t>
            </a:fld>
            <a:endParaRPr lang="en-US" dirty="0" smtClean="0">
              <a:latin typeface="Arial" pitchFamily="34" charset="0"/>
            </a:endParaRPr>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11BE0855-9E1A-4A2B-A2D7-986E7F1FB6E4}" type="slidenum">
              <a:rPr lang="en-US" smtClean="0">
                <a:latin typeface="Arial" pitchFamily="34" charset="0"/>
              </a:rPr>
              <a:pPr/>
              <a:t>46</a:t>
            </a:fld>
            <a:endParaRPr lang="en-US" dirty="0" smtClean="0">
              <a:latin typeface="Arial" pitchFamily="34" charset="0"/>
            </a:endParaRPr>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353E4711-3630-4A00-BA1D-14B74CA93A6C}" type="slidenum">
              <a:rPr lang="en-US" smtClean="0">
                <a:latin typeface="Arial" pitchFamily="34" charset="0"/>
              </a:rPr>
              <a:pPr/>
              <a:t>48</a:t>
            </a:fld>
            <a:endParaRPr lang="en-US" dirty="0" smtClean="0">
              <a:latin typeface="Arial" pitchFamily="34" charset="0"/>
            </a:endParaRPr>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C29D0134-758B-4C03-936F-092C8FF1E31D}" type="slidenum">
              <a:rPr lang="en-US" smtClean="0">
                <a:latin typeface="Arial" pitchFamily="34" charset="0"/>
              </a:rPr>
              <a:pPr/>
              <a:t>49</a:t>
            </a:fld>
            <a:endParaRPr lang="en-US" dirty="0" smtClean="0">
              <a:latin typeface="Arial" pitchFamily="34" charset="0"/>
            </a:endParaRPr>
          </a:p>
        </p:txBody>
      </p:sp>
      <p:sp>
        <p:nvSpPr>
          <p:cNvPr id="111619" name="Rectangle 2"/>
          <p:cNvSpPr>
            <a:spLocks noGrp="1" noRot="1" noChangeAspect="1" noChangeArrowheads="1" noTextEdit="1"/>
          </p:cNvSpPr>
          <p:nvPr>
            <p:ph type="sldImg"/>
          </p:nvPr>
        </p:nvSpPr>
        <p:spPr>
          <a:xfrm>
            <a:off x="1181100" y="698500"/>
            <a:ext cx="4648200" cy="3486150"/>
          </a:xfrm>
          <a:solidFill>
            <a:srgbClr val="FFFFFF"/>
          </a:solidFill>
          <a:ln/>
        </p:spPr>
      </p:sp>
      <p:sp>
        <p:nvSpPr>
          <p:cNvPr id="111620" name="Rectangle 3"/>
          <p:cNvSpPr>
            <a:spLocks noGrp="1" noChangeArrowheads="1"/>
          </p:cNvSpPr>
          <p:nvPr>
            <p:ph type="body" idx="1"/>
          </p:nvPr>
        </p:nvSpPr>
        <p:spPr>
          <a:xfrm>
            <a:off x="932519" y="4417048"/>
            <a:ext cx="5145363" cy="4181178"/>
          </a:xfrm>
          <a:solidFill>
            <a:srgbClr val="FFFFFF"/>
          </a:solidFill>
          <a:ln>
            <a:solidFill>
              <a:srgbClr val="000000"/>
            </a:solidFill>
          </a:ln>
        </p:spPr>
        <p:txBody>
          <a:bodyPr lIns="92278" tIns="46140" rIns="92278" bIns="46140"/>
          <a:lstStyle/>
          <a:p>
            <a:pPr eaLnBrk="1" hangingPunct="1"/>
            <a:r>
              <a:rPr lang="el-GR" b="1" smtClean="0">
                <a:solidFill>
                  <a:srgbClr val="00AEF0"/>
                </a:solidFill>
                <a:latin typeface="Arial" pitchFamily="34" charset="0"/>
                <a:cs typeface="Arial" pitchFamily="34" charset="0"/>
              </a:rPr>
              <a:t>Figure 16.19</a:t>
            </a:r>
          </a:p>
          <a:p>
            <a:pPr eaLnBrk="1" hangingPunct="1"/>
            <a:r>
              <a:rPr lang="el-GR" b="1" smtClean="0">
                <a:solidFill>
                  <a:srgbClr val="00AEF0"/>
                </a:solidFill>
                <a:latin typeface="Arial" pitchFamily="34" charset="0"/>
                <a:cs typeface="Arial" pitchFamily="34" charset="0"/>
              </a:rPr>
              <a:t>Trade-offs: </a:t>
            </a:r>
            <a:r>
              <a:rPr lang="el-GR" smtClean="0">
                <a:solidFill>
                  <a:srgbClr val="292526"/>
                </a:solidFill>
                <a:latin typeface="Arial" pitchFamily="34" charset="0"/>
                <a:cs typeface="Arial" pitchFamily="34" charset="0"/>
              </a:rPr>
              <a:t>advantages and disadvantages of using the conventional nuclear fuel cycle (Figure 16-18) to produce electricity. QUESTION: </a:t>
            </a:r>
            <a:r>
              <a:rPr lang="el-GR" i="1" smtClean="0">
                <a:solidFill>
                  <a:srgbClr val="292526"/>
                </a:solidFill>
                <a:latin typeface="Arial" pitchFamily="34" charset="0"/>
                <a:cs typeface="Arial" pitchFamily="34" charset="0"/>
              </a:rPr>
              <a:t>Which single advantage and which single disadvantage do you think are the most important?</a:t>
            </a:r>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184846D-C7A5-41AE-90A2-1858F361BEAD}" type="slidenum">
              <a:rPr lang="en-US" smtClean="0">
                <a:latin typeface="Arial" pitchFamily="34" charset="0"/>
              </a:rPr>
              <a:pPr/>
              <a:t>50</a:t>
            </a:fld>
            <a:endParaRPr lang="en-US" dirty="0" smtClean="0">
              <a:latin typeface="Arial" pitchFamily="34" charset="0"/>
            </a:endParaRPr>
          </a:p>
        </p:txBody>
      </p:sp>
      <p:sp>
        <p:nvSpPr>
          <p:cNvPr id="112643" name="Rectangle 2"/>
          <p:cNvSpPr>
            <a:spLocks noGrp="1" noRot="1" noChangeAspect="1" noChangeArrowheads="1" noTextEdit="1"/>
          </p:cNvSpPr>
          <p:nvPr>
            <p:ph type="sldImg"/>
          </p:nvPr>
        </p:nvSpPr>
        <p:spPr>
          <a:xfrm>
            <a:off x="1181100" y="698500"/>
            <a:ext cx="4648200" cy="3486150"/>
          </a:xfrm>
          <a:solidFill>
            <a:srgbClr val="FFFFFF"/>
          </a:solidFill>
          <a:ln/>
        </p:spPr>
      </p:sp>
      <p:sp>
        <p:nvSpPr>
          <p:cNvPr id="112644" name="Rectangle 3"/>
          <p:cNvSpPr>
            <a:spLocks noGrp="1" noChangeArrowheads="1"/>
          </p:cNvSpPr>
          <p:nvPr>
            <p:ph type="body" idx="1"/>
          </p:nvPr>
        </p:nvSpPr>
        <p:spPr>
          <a:xfrm>
            <a:off x="932519" y="4417048"/>
            <a:ext cx="5145363" cy="4181178"/>
          </a:xfrm>
          <a:solidFill>
            <a:srgbClr val="FFFFFF"/>
          </a:solidFill>
          <a:ln>
            <a:solidFill>
              <a:srgbClr val="000000"/>
            </a:solidFill>
          </a:ln>
        </p:spPr>
        <p:txBody>
          <a:bodyPr lIns="92278" tIns="46140" rIns="92278" bIns="46140"/>
          <a:lstStyle/>
          <a:p>
            <a:pPr eaLnBrk="1" hangingPunct="1"/>
            <a:r>
              <a:rPr lang="el-GR" b="1" smtClean="0">
                <a:solidFill>
                  <a:srgbClr val="00AEF0"/>
                </a:solidFill>
                <a:latin typeface="Arial" pitchFamily="34" charset="0"/>
                <a:cs typeface="Arial" pitchFamily="34" charset="0"/>
              </a:rPr>
              <a:t>Figure 16.20</a:t>
            </a:r>
          </a:p>
          <a:p>
            <a:pPr eaLnBrk="1" hangingPunct="1"/>
            <a:r>
              <a:rPr lang="el-GR" b="1" smtClean="0">
                <a:solidFill>
                  <a:srgbClr val="00AEF0"/>
                </a:solidFill>
                <a:latin typeface="Arial" pitchFamily="34" charset="0"/>
                <a:cs typeface="Arial" pitchFamily="34" charset="0"/>
              </a:rPr>
              <a:t>Trade-offs: </a:t>
            </a:r>
            <a:r>
              <a:rPr lang="el-GR" smtClean="0">
                <a:solidFill>
                  <a:srgbClr val="292526"/>
                </a:solidFill>
                <a:latin typeface="Arial" pitchFamily="34" charset="0"/>
                <a:cs typeface="Arial" pitchFamily="34" charset="0"/>
              </a:rPr>
              <a:t>comparison of the risks of using nuclear power and coal-burning plants to produce electricity. A 1,000-megawatt nuclear plant is refueled once a year, whereas a coal plant of the same size requires 80 rail cars of coal a day. QUESTION: </a:t>
            </a:r>
            <a:r>
              <a:rPr lang="el-GR" i="1" smtClean="0">
                <a:solidFill>
                  <a:srgbClr val="292526"/>
                </a:solidFill>
                <a:latin typeface="Arial" pitchFamily="34" charset="0"/>
                <a:cs typeface="Arial" pitchFamily="34" charset="0"/>
              </a:rPr>
              <a:t>If you had to, would you rather live next door to a coal-fired power plant or a nuclear power plant? Explain.</a:t>
            </a:r>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7941913-4E2E-4087-B54A-75403382CCBE}" type="slidenum">
              <a:rPr lang="en-US" smtClean="0">
                <a:latin typeface="Arial" pitchFamily="34" charset="0"/>
              </a:rPr>
              <a:pPr/>
              <a:t>52</a:t>
            </a:fld>
            <a:endParaRPr lang="en-US" dirty="0" smtClean="0">
              <a:latin typeface="Arial" pitchFamily="34" charset="0"/>
            </a:endParaRPr>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5288120-A6D3-4EE0-A4BE-6E679843880D}" type="slidenum">
              <a:rPr lang="en-US" smtClean="0">
                <a:latin typeface="Arial" pitchFamily="34" charset="0"/>
              </a:rPr>
              <a:pPr/>
              <a:t>53</a:t>
            </a:fld>
            <a:endParaRPr lang="en-US" dirty="0" smtClean="0">
              <a:latin typeface="Arial" pitchFamily="34" charset="0"/>
            </a:endParaRPr>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7C2880E6-4A7C-448C-8688-A7F9EB507344}" type="slidenum">
              <a:rPr lang="en-US" smtClean="0">
                <a:latin typeface="Arial" pitchFamily="34" charset="0"/>
              </a:rPr>
              <a:pPr/>
              <a:t>54</a:t>
            </a:fld>
            <a:endParaRPr lang="en-US" dirty="0" smtClean="0">
              <a:latin typeface="Arial" pitchFamily="34" charset="0"/>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798D5F45-7A4B-4F62-8140-5C614A0F930A}" type="slidenum">
              <a:rPr lang="en-US" smtClean="0">
                <a:latin typeface="Arial" pitchFamily="34" charset="0"/>
              </a:rPr>
              <a:pPr/>
              <a:t>55</a:t>
            </a:fld>
            <a:endParaRPr lang="en-US" dirty="0" smtClean="0">
              <a:latin typeface="Arial" pitchFamily="34"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1ED197B-85F2-4EC5-99D2-9769E23A888D}" type="slidenum">
              <a:rPr lang="en-US" smtClean="0">
                <a:latin typeface="Arial" pitchFamily="34" charset="0"/>
              </a:rPr>
              <a:pPr/>
              <a:t>6</a:t>
            </a:fld>
            <a:endParaRPr lang="en-US" dirty="0" smtClean="0">
              <a:latin typeface="Arial" pitchFamily="34" charset="0"/>
            </a:endParaRPr>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0ABE4C0-40E9-4F25-B021-FDE2E3D8DAC5}" type="slidenum">
              <a:rPr lang="en-US" smtClean="0">
                <a:latin typeface="Arial" pitchFamily="34" charset="0"/>
              </a:rPr>
              <a:pPr/>
              <a:t>8</a:t>
            </a:fld>
            <a:endParaRPr lang="en-US" dirty="0" smtClean="0">
              <a:latin typeface="Arial" pitchFamily="34" charset="0"/>
            </a:endParaRPr>
          </a:p>
        </p:txBody>
      </p:sp>
      <p:sp>
        <p:nvSpPr>
          <p:cNvPr id="69635" name="Rectangle 2"/>
          <p:cNvSpPr>
            <a:spLocks noGrp="1" noRot="1" noChangeAspect="1" noChangeArrowheads="1" noTextEdit="1"/>
          </p:cNvSpPr>
          <p:nvPr>
            <p:ph type="sldImg"/>
          </p:nvPr>
        </p:nvSpPr>
        <p:spPr>
          <a:xfrm>
            <a:off x="1181100" y="698500"/>
            <a:ext cx="4648200" cy="3486150"/>
          </a:xfrm>
          <a:solidFill>
            <a:srgbClr val="FFFFFF"/>
          </a:solidFill>
          <a:ln/>
        </p:spPr>
      </p:sp>
      <p:sp>
        <p:nvSpPr>
          <p:cNvPr id="69636" name="Rectangle 3"/>
          <p:cNvSpPr>
            <a:spLocks noGrp="1" noChangeArrowheads="1"/>
          </p:cNvSpPr>
          <p:nvPr>
            <p:ph type="body" idx="1"/>
          </p:nvPr>
        </p:nvSpPr>
        <p:spPr>
          <a:xfrm>
            <a:off x="932519" y="4417048"/>
            <a:ext cx="5145363" cy="4181178"/>
          </a:xfrm>
          <a:solidFill>
            <a:srgbClr val="FFFFFF"/>
          </a:solidFill>
          <a:ln>
            <a:solidFill>
              <a:srgbClr val="000000"/>
            </a:solidFill>
          </a:ln>
        </p:spPr>
        <p:txBody>
          <a:bodyPr lIns="92278" tIns="46140" rIns="92278" bIns="46140"/>
          <a:lstStyle/>
          <a:p>
            <a:pPr eaLnBrk="1" hangingPunct="1"/>
            <a:r>
              <a:rPr lang="el-GR" b="1" smtClean="0">
                <a:solidFill>
                  <a:srgbClr val="00AEF0"/>
                </a:solidFill>
                <a:latin typeface="Arial" pitchFamily="34" charset="0"/>
                <a:cs typeface="Arial" pitchFamily="34" charset="0"/>
              </a:rPr>
              <a:t>Figure 16.2</a:t>
            </a:r>
          </a:p>
          <a:p>
            <a:pPr eaLnBrk="1" hangingPunct="1"/>
            <a:r>
              <a:rPr lang="el-GR" b="1" smtClean="0">
                <a:solidFill>
                  <a:srgbClr val="00AEF0"/>
                </a:solidFill>
                <a:latin typeface="Arial" pitchFamily="34" charset="0"/>
                <a:cs typeface="Arial" pitchFamily="34" charset="0"/>
              </a:rPr>
              <a:t>Natural capital: </a:t>
            </a:r>
            <a:r>
              <a:rPr lang="el-GR" smtClean="0">
                <a:solidFill>
                  <a:srgbClr val="292526"/>
                </a:solidFill>
                <a:latin typeface="Arial" pitchFamily="34" charset="0"/>
                <a:cs typeface="Arial" pitchFamily="34" charset="0"/>
              </a:rPr>
              <a:t>important nonrenewable energy resources that can be removed from the earth’s crust are coal, oil, natural gas, and some forms of geothermal energy. Nonrenewable uranium ore is also extracted from the earth’s crust and processed to increase its concentration of uranium-235, which can serve as a fuel in nuclear reactors to produce electricity.</a:t>
            </a:r>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7C77226-F806-4DF9-967E-531666D594FE}" type="slidenum">
              <a:rPr lang="en-US" smtClean="0">
                <a:latin typeface="Arial" pitchFamily="34" charset="0"/>
              </a:rPr>
              <a:pPr/>
              <a:t>9</a:t>
            </a:fld>
            <a:endParaRPr lang="en-US" dirty="0" smtClean="0">
              <a:latin typeface="Arial" pitchFamily="34" charset="0"/>
            </a:endParaRPr>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xfrm>
            <a:off x="701355" y="4417048"/>
            <a:ext cx="5607691" cy="4182751"/>
          </a:xfrm>
          <a:solidFill>
            <a:srgbClr val="FFFFFF"/>
          </a:solidFill>
          <a:ln>
            <a:solidFill>
              <a:srgbClr val="000000"/>
            </a:solid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423D848-F0AD-40E9-871B-3F9A23937B3E}" type="slidenum">
              <a:rPr lang="en-US" smtClean="0">
                <a:latin typeface="Arial" pitchFamily="34" charset="0"/>
              </a:rPr>
              <a:pPr/>
              <a:t>10</a:t>
            </a:fld>
            <a:endParaRPr lang="en-US" dirty="0" smtClean="0">
              <a:latin typeface="Arial" pitchFamily="34" charset="0"/>
            </a:endParaRPr>
          </a:p>
        </p:txBody>
      </p:sp>
      <p:sp>
        <p:nvSpPr>
          <p:cNvPr id="71683" name="Rectangle 2"/>
          <p:cNvSpPr>
            <a:spLocks noGrp="1" noRot="1" noChangeAspect="1" noChangeArrowheads="1" noTextEdit="1"/>
          </p:cNvSpPr>
          <p:nvPr>
            <p:ph type="sldImg"/>
          </p:nvPr>
        </p:nvSpPr>
        <p:spPr>
          <a:xfrm>
            <a:off x="1181100" y="698500"/>
            <a:ext cx="4648200" cy="3486150"/>
          </a:xfrm>
          <a:solidFill>
            <a:srgbClr val="FFFFFF"/>
          </a:solidFill>
          <a:ln/>
        </p:spPr>
      </p:sp>
      <p:sp>
        <p:nvSpPr>
          <p:cNvPr id="71684" name="Rectangle 3"/>
          <p:cNvSpPr>
            <a:spLocks noGrp="1" noChangeArrowheads="1"/>
          </p:cNvSpPr>
          <p:nvPr>
            <p:ph type="body" idx="1"/>
          </p:nvPr>
        </p:nvSpPr>
        <p:spPr>
          <a:xfrm>
            <a:off x="932519" y="4417048"/>
            <a:ext cx="5145363" cy="4181178"/>
          </a:xfrm>
          <a:solidFill>
            <a:srgbClr val="FFFFFF"/>
          </a:solidFill>
          <a:ln>
            <a:solidFill>
              <a:srgbClr val="000000"/>
            </a:solidFill>
          </a:ln>
        </p:spPr>
        <p:txBody>
          <a:bodyPr lIns="92278" tIns="46140" rIns="92278" bIns="46140"/>
          <a:lstStyle/>
          <a:p>
            <a:pPr eaLnBrk="1" hangingPunct="1"/>
            <a:r>
              <a:rPr lang="el-GR" b="1" smtClean="0">
                <a:solidFill>
                  <a:srgbClr val="00AEF0"/>
                </a:solidFill>
                <a:latin typeface="Arial" pitchFamily="34" charset="0"/>
                <a:cs typeface="Arial" pitchFamily="34" charset="0"/>
              </a:rPr>
              <a:t>Figure 16.3</a:t>
            </a:r>
          </a:p>
          <a:p>
            <a:pPr eaLnBrk="1" hangingPunct="1"/>
            <a:r>
              <a:rPr lang="el-GR" b="1" smtClean="0">
                <a:solidFill>
                  <a:srgbClr val="00AEF0"/>
                </a:solidFill>
                <a:latin typeface="Arial" pitchFamily="34" charset="0"/>
                <a:cs typeface="Arial" pitchFamily="34" charset="0"/>
              </a:rPr>
              <a:t>Natural capital: </a:t>
            </a:r>
            <a:r>
              <a:rPr lang="el-GR" smtClean="0">
                <a:solidFill>
                  <a:srgbClr val="292526"/>
                </a:solidFill>
                <a:latin typeface="Arial" pitchFamily="34" charset="0"/>
                <a:cs typeface="Arial" pitchFamily="34" charset="0"/>
              </a:rPr>
              <a:t>commercial energy use by source for the world (left) and the United States (right) in 2004. Commercial energy amounts to only 1% of the energy used in the world; the other 99% is direct solar energy received from the sun and is not sold in the marketplace. (Data from U.S. Department of Energy, British Petroleum, Worldwatch Institute, and International Energy Agency)</a:t>
            </a:r>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F98D100-A56C-4768-ADD3-9F977DACD212}" type="slidenum">
              <a:rPr lang="en-US" smtClean="0">
                <a:latin typeface="Arial" pitchFamily="34" charset="0"/>
              </a:rPr>
              <a:pPr/>
              <a:t>11</a:t>
            </a:fld>
            <a:endParaRPr lang="en-US" dirty="0" smtClean="0">
              <a:latin typeface="Arial" pitchFamily="34" charset="0"/>
            </a:endParaRPr>
          </a:p>
        </p:txBody>
      </p:sp>
      <p:sp>
        <p:nvSpPr>
          <p:cNvPr id="72707" name="Rectangle 2"/>
          <p:cNvSpPr>
            <a:spLocks noGrp="1" noRot="1" noChangeAspect="1" noChangeArrowheads="1" noTextEdit="1"/>
          </p:cNvSpPr>
          <p:nvPr>
            <p:ph type="sldImg"/>
          </p:nvPr>
        </p:nvSpPr>
        <p:spPr>
          <a:xfrm>
            <a:off x="1181100" y="698500"/>
            <a:ext cx="4648200" cy="3486150"/>
          </a:xfrm>
          <a:solidFill>
            <a:srgbClr val="FFFFFF"/>
          </a:solidFill>
          <a:ln/>
        </p:spPr>
      </p:sp>
      <p:sp>
        <p:nvSpPr>
          <p:cNvPr id="72708" name="Rectangle 3"/>
          <p:cNvSpPr>
            <a:spLocks noGrp="1" noChangeArrowheads="1"/>
          </p:cNvSpPr>
          <p:nvPr>
            <p:ph type="body" idx="1"/>
          </p:nvPr>
        </p:nvSpPr>
        <p:spPr>
          <a:xfrm>
            <a:off x="932519" y="4417048"/>
            <a:ext cx="5145363" cy="4181178"/>
          </a:xfrm>
          <a:solidFill>
            <a:srgbClr val="FFFFFF"/>
          </a:solidFill>
          <a:ln>
            <a:solidFill>
              <a:srgbClr val="000000"/>
            </a:solidFill>
          </a:ln>
        </p:spPr>
        <p:txBody>
          <a:bodyPr lIns="92278" tIns="46140" rIns="92278" bIns="46140"/>
          <a:lstStyle/>
          <a:p>
            <a:pPr eaLnBrk="1" hangingPunct="1"/>
            <a:r>
              <a:rPr lang="el-GR" b="1" smtClean="0">
                <a:solidFill>
                  <a:srgbClr val="00AEF0"/>
                </a:solidFill>
                <a:latin typeface="Arial" pitchFamily="34" charset="0"/>
                <a:cs typeface="Arial" pitchFamily="34" charset="0"/>
              </a:rPr>
              <a:t>Figure 16.3</a:t>
            </a:r>
          </a:p>
          <a:p>
            <a:pPr eaLnBrk="1" hangingPunct="1"/>
            <a:r>
              <a:rPr lang="el-GR" b="1" smtClean="0">
                <a:solidFill>
                  <a:srgbClr val="00AEF0"/>
                </a:solidFill>
                <a:latin typeface="Arial" pitchFamily="34" charset="0"/>
                <a:cs typeface="Arial" pitchFamily="34" charset="0"/>
              </a:rPr>
              <a:t>Natural capital: </a:t>
            </a:r>
            <a:r>
              <a:rPr lang="el-GR" smtClean="0">
                <a:solidFill>
                  <a:srgbClr val="292526"/>
                </a:solidFill>
                <a:latin typeface="Arial" pitchFamily="34" charset="0"/>
                <a:cs typeface="Arial" pitchFamily="34" charset="0"/>
              </a:rPr>
              <a:t>commercial energy use by source for the world (left) and the United States (right) in 2004. Commercial energy amounts to only 1% of the energy used in the world; the other 99% is direct solar energy received from the sun and is not sold in the marketplace. (Data from U.S. Department of Energy, British Petroleum, Worldwatch Institute, and International Energy Agency)</a:t>
            </a:r>
            <a:endParaRPr lang="el-GR" smtClean="0">
              <a:solidFill>
                <a:srgbClr val="000000"/>
              </a:solidFill>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1A80F4A-33A3-4CDD-92DF-03F1D5B5C65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72A001C-49DC-4F8D-A73A-F0993725F0A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3C64212-815A-4FB5-9B94-44CF89E4EE4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EEBA98D-A5E9-4B69-A6D0-E281D836755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2FA85D6-0FD1-449C-90B7-2A6C77B7090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7D14291-3FE6-406F-B204-B43A2A9B7267}"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648E13-43D6-457B-8C00-F1D144AA2A33}"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68E8AF5-A5EE-43D0-8D91-86B274186351}"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51169FF-23F8-40A4-B45A-F69EBEC39700}"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C7CA26D-F1BC-4F3E-B084-585ACEE7F524}"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819DFED-9D2F-4E72-8BC7-53DF0C7C9D2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60B5FE2-1FD3-4CBC-BF00-51BDA514B02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E30EE5C-A29C-48B4-994D-856AD504A62F}"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4F3CDE3-2EC2-4B4D-926C-88CA26CF5578}"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35CDD0B-E9DB-42D1-AC89-3944990890A9}"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latin typeface="Arial" charset="0"/>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dirty="0">
                  <a:latin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dirty="0">
                  <a:latin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dirty="0">
                  <a:latin typeface="Arial" charset="0"/>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dirty="0">
                  <a:latin typeface="Arial" charset="0"/>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dirty="0">
                  <a:latin typeface="Arial" charset="0"/>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dirty="0">
                  <a:latin typeface="Arial" charset="0"/>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dirty="0">
                  <a:latin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dirty="0">
                  <a:latin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dirty="0">
                  <a:latin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dirty="0">
                  <a:latin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dirty="0">
                  <a:latin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dirty="0">
                  <a:latin typeface="Arial" charset="0"/>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dirty="0">
                  <a:latin typeface="Arial" charset="0"/>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dirty="0">
                  <a:latin typeface="Arial" charset="0"/>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dirty="0">
                  <a:latin typeface="Arial" charset="0"/>
                </a:endParaRP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dirty="0">
                  <a:latin typeface="Arial" charset="0"/>
                </a:endParaRP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dirty="0">
                  <a:latin typeface="Arial" charset="0"/>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dirty="0">
                  <a:latin typeface="Arial" charset="0"/>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dirty="0">
                  <a:latin typeface="Arial" charset="0"/>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dirty="0">
                  <a:latin typeface="Arial" charset="0"/>
                </a:endParaRP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dirty="0">
                  <a:latin typeface="Arial" charset="0"/>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dirty="0">
                  <a:latin typeface="Arial" charset="0"/>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dirty="0">
                  <a:latin typeface="Arial" charset="0"/>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dirty="0">
                  <a:latin typeface="Arial" charset="0"/>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dirty="0">
                  <a:latin typeface="Arial" charset="0"/>
                </a:endParaRP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dirty="0">
                  <a:latin typeface="Arial" charset="0"/>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dirty="0">
                  <a:latin typeface="Arial" charset="0"/>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dirty="0">
                  <a:latin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dirty="0">
                  <a:latin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dirty="0">
                  <a:latin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dirty="0">
                  <a:latin typeface="Arial" charset="0"/>
                </a:endParaRP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dirty="0">
                  <a:latin typeface="Arial" charset="0"/>
                </a:endParaRP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dirty="0">
                  <a:latin typeface="Arial" charset="0"/>
                </a:endParaRP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dirty="0">
                  <a:latin typeface="Arial" charset="0"/>
                </a:endParaRP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dirty="0">
                  <a:latin typeface="Arial" charset="0"/>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dirty="0">
                    <a:latin typeface="Arial" charset="0"/>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dirty="0">
                    <a:latin typeface="Arial" charset="0"/>
                  </a:endParaRPr>
                </a:p>
              </p:txBody>
            </p:sp>
          </p:grpSp>
        </p:grpSp>
      </p:grpSp>
      <p:sp>
        <p:nvSpPr>
          <p:cNvPr id="4162" name="Rectangle 66"/>
          <p:cNvSpPr>
            <a:spLocks noGrp="1" noChangeArrowheads="1"/>
          </p:cNvSpPr>
          <p:nvPr>
            <p:ph type="ctrTitle" sz="quarter"/>
          </p:nvPr>
        </p:nvSpPr>
        <p:spPr>
          <a:xfrm>
            <a:off x="685800" y="1692275"/>
            <a:ext cx="7772400" cy="1736725"/>
          </a:xfrm>
        </p:spPr>
        <p:txBody>
          <a:bodyPr anchor="b"/>
          <a:lstStyle>
            <a:lvl1pPr>
              <a:defRPr sz="4800"/>
            </a:lvl1pPr>
          </a:lstStyle>
          <a:p>
            <a:r>
              <a:rPr lang="en-US"/>
              <a:t>Click to edit Master title style</a:t>
            </a:r>
          </a:p>
        </p:txBody>
      </p:sp>
      <p:sp>
        <p:nvSpPr>
          <p:cNvPr id="41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 charset="2"/>
              <a:buNone/>
              <a:defRPr>
                <a:solidFill>
                  <a:schemeClr val="tx1"/>
                </a:solidFill>
              </a:defRPr>
            </a:lvl1pPr>
          </a:lstStyle>
          <a:p>
            <a:r>
              <a:rPr lang="en-US"/>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91013"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371600"/>
            <a:ext cx="4291012"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3F0A023-BC40-4A6F-9BDE-45C5799674AA}"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8263"/>
            <a:ext cx="2190750" cy="6561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68263"/>
            <a:ext cx="6419850" cy="6561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24A26FF-0915-4C0A-87A7-19ED107F67B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55DEE0D-FD96-4A70-97D3-6591231092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A0D5E1-8F9F-410C-AD99-6E7712713F3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B6FE63F-6B7D-4C32-BA19-08F1D22B553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9D8FCCE-6477-452B-8985-F1DD3B47E96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87202E7-F36E-45D7-B022-4464C2F9102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dirty="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C8AC6E5-CF73-4ED6-807E-12B826FF91F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dirty="0">
                <a:latin typeface="Arial" charset="0"/>
              </a:defRPr>
            </a:lvl1pPr>
          </a:lstStyle>
          <a:p>
            <a:pPr>
              <a:defRPr/>
            </a:pPr>
            <a:endParaRPr lang="en-US" dirty="0"/>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dirty="0">
                <a:latin typeface="Arial" charset="0"/>
              </a:defRPr>
            </a:lvl1pPr>
          </a:lstStyle>
          <a:p>
            <a:pPr>
              <a:defRPr/>
            </a:pPr>
            <a:endParaRPr lang="en-US" dirty="0"/>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ABA8C3D0-E81E-44C3-8B55-C6B80850D9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userDrawn="1"/>
        </p:nvGrpSpPr>
        <p:grpSpPr bwMode="auto">
          <a:xfrm>
            <a:off x="3175" y="4267200"/>
            <a:ext cx="9140825" cy="2590800"/>
            <a:chOff x="2" y="2688"/>
            <a:chExt cx="5758" cy="1632"/>
          </a:xfrm>
        </p:grpSpPr>
        <p:sp>
          <p:nvSpPr>
            <p:cNvPr id="3075" name="Freeform 3"/>
            <p:cNvSpPr>
              <a:spLocks/>
            </p:cNvSpPr>
            <p:nvPr userDrawn="1"/>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latin typeface="Arial" charset="0"/>
              </a:endParaRPr>
            </a:p>
          </p:txBody>
        </p:sp>
        <p:grpSp>
          <p:nvGrpSpPr>
            <p:cNvPr id="3078" name="Group 4"/>
            <p:cNvGrpSpPr>
              <a:grpSpLocks/>
            </p:cNvGrpSpPr>
            <p:nvPr userDrawn="1"/>
          </p:nvGrpSpPr>
          <p:grpSpPr bwMode="auto">
            <a:xfrm>
              <a:off x="3528" y="3715"/>
              <a:ext cx="792" cy="521"/>
              <a:chOff x="3527" y="3715"/>
              <a:chExt cx="792" cy="521"/>
            </a:xfrm>
          </p:grpSpPr>
          <p:sp>
            <p:nvSpPr>
              <p:cNvPr id="3077" name="Oval 5"/>
              <p:cNvSpPr>
                <a:spLocks noChangeArrowheads="1"/>
              </p:cNvSpPr>
              <p:nvPr userDrawn="1"/>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dirty="0">
                  <a:latin typeface="Arial" charset="0"/>
                </a:endParaRPr>
              </a:p>
            </p:txBody>
          </p:sp>
          <p:sp>
            <p:nvSpPr>
              <p:cNvPr id="2" name="Oval 6"/>
              <p:cNvSpPr>
                <a:spLocks noChangeArrowheads="1"/>
              </p:cNvSpPr>
              <p:nvPr userDrawn="1"/>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3" name="Oval 7"/>
              <p:cNvSpPr>
                <a:spLocks noChangeArrowheads="1"/>
              </p:cNvSpPr>
              <p:nvPr userDrawn="1"/>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dirty="0">
                  <a:latin typeface="Arial" charset="0"/>
                </a:endParaRPr>
              </a:p>
            </p:txBody>
          </p:sp>
          <p:sp>
            <p:nvSpPr>
              <p:cNvPr id="4" name="Oval 8"/>
              <p:cNvSpPr>
                <a:spLocks noChangeArrowheads="1"/>
              </p:cNvSpPr>
              <p:nvPr userDrawn="1"/>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5" name="Oval 9"/>
              <p:cNvSpPr>
                <a:spLocks noChangeArrowheads="1"/>
              </p:cNvSpPr>
              <p:nvPr userDrawn="1"/>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dirty="0">
                  <a:latin typeface="Arial" charset="0"/>
                </a:endParaRPr>
              </a:p>
            </p:txBody>
          </p:sp>
          <p:sp>
            <p:nvSpPr>
              <p:cNvPr id="3082" name="Freeform 10"/>
              <p:cNvSpPr>
                <a:spLocks/>
              </p:cNvSpPr>
              <p:nvPr userDrawn="1"/>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3083" name="Freeform 11"/>
              <p:cNvSpPr>
                <a:spLocks/>
              </p:cNvSpPr>
              <p:nvPr userDrawn="1"/>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dirty="0">
                  <a:latin typeface="Arial" charset="0"/>
                </a:endParaRPr>
              </a:p>
            </p:txBody>
          </p:sp>
          <p:sp>
            <p:nvSpPr>
              <p:cNvPr id="3084" name="Freeform 12"/>
              <p:cNvSpPr>
                <a:spLocks/>
              </p:cNvSpPr>
              <p:nvPr userDrawn="1"/>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dirty="0">
                  <a:latin typeface="Arial" charset="0"/>
                </a:endParaRPr>
              </a:p>
            </p:txBody>
          </p:sp>
          <p:sp>
            <p:nvSpPr>
              <p:cNvPr id="3085" name="Freeform 13"/>
              <p:cNvSpPr>
                <a:spLocks/>
              </p:cNvSpPr>
              <p:nvPr userDrawn="1"/>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dirty="0">
                  <a:latin typeface="Arial" charset="0"/>
                </a:endParaRPr>
              </a:p>
            </p:txBody>
          </p:sp>
          <p:sp>
            <p:nvSpPr>
              <p:cNvPr id="3086" name="Freeform 14"/>
              <p:cNvSpPr>
                <a:spLocks/>
              </p:cNvSpPr>
              <p:nvPr userDrawn="1"/>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dirty="0">
                  <a:latin typeface="Arial" charset="0"/>
                </a:endParaRPr>
              </a:p>
            </p:txBody>
          </p:sp>
          <p:sp>
            <p:nvSpPr>
              <p:cNvPr id="3087" name="Oval 15"/>
              <p:cNvSpPr>
                <a:spLocks noChangeArrowheads="1"/>
              </p:cNvSpPr>
              <p:nvPr userDrawn="1"/>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grpSp>
        <p:grpSp>
          <p:nvGrpSpPr>
            <p:cNvPr id="3079" name="Group 16"/>
            <p:cNvGrpSpPr>
              <a:grpSpLocks/>
            </p:cNvGrpSpPr>
            <p:nvPr userDrawn="1"/>
          </p:nvGrpSpPr>
          <p:grpSpPr bwMode="auto">
            <a:xfrm>
              <a:off x="1776" y="3631"/>
              <a:ext cx="1626" cy="683"/>
              <a:chOff x="1776" y="3631"/>
              <a:chExt cx="1626" cy="683"/>
            </a:xfrm>
          </p:grpSpPr>
          <p:sp>
            <p:nvSpPr>
              <p:cNvPr id="6" name="Oval 17"/>
              <p:cNvSpPr>
                <a:spLocks noChangeArrowheads="1"/>
              </p:cNvSpPr>
              <p:nvPr userDrawn="1"/>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dirty="0">
                  <a:latin typeface="Arial" charset="0"/>
                </a:endParaRPr>
              </a:p>
            </p:txBody>
          </p:sp>
          <p:sp>
            <p:nvSpPr>
              <p:cNvPr id="3090" name="Oval 18"/>
              <p:cNvSpPr>
                <a:spLocks noChangeArrowheads="1"/>
              </p:cNvSpPr>
              <p:nvPr userDrawn="1"/>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dirty="0">
                  <a:latin typeface="Arial" charset="0"/>
                </a:endParaRPr>
              </a:p>
            </p:txBody>
          </p:sp>
          <p:sp>
            <p:nvSpPr>
              <p:cNvPr id="3091" name="Oval 19"/>
              <p:cNvSpPr>
                <a:spLocks noChangeArrowheads="1"/>
              </p:cNvSpPr>
              <p:nvPr userDrawn="1"/>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dirty="0">
                  <a:latin typeface="Arial" charset="0"/>
                </a:endParaRPr>
              </a:p>
            </p:txBody>
          </p:sp>
          <p:sp>
            <p:nvSpPr>
              <p:cNvPr id="3092" name="Oval 20"/>
              <p:cNvSpPr>
                <a:spLocks noChangeArrowheads="1"/>
              </p:cNvSpPr>
              <p:nvPr userDrawn="1"/>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3093" name="Oval 21"/>
              <p:cNvSpPr>
                <a:spLocks noChangeArrowheads="1"/>
              </p:cNvSpPr>
              <p:nvPr userDrawn="1"/>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3094" name="Oval 22"/>
              <p:cNvSpPr>
                <a:spLocks noChangeArrowheads="1"/>
              </p:cNvSpPr>
              <p:nvPr userDrawn="1"/>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3095" name="Oval 23"/>
              <p:cNvSpPr>
                <a:spLocks noChangeArrowheads="1"/>
              </p:cNvSpPr>
              <p:nvPr userDrawn="1"/>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dirty="0">
                  <a:latin typeface="Arial" charset="0"/>
                </a:endParaRPr>
              </a:p>
            </p:txBody>
          </p:sp>
          <p:sp>
            <p:nvSpPr>
              <p:cNvPr id="3096" name="Oval 24"/>
              <p:cNvSpPr>
                <a:spLocks noChangeArrowheads="1"/>
              </p:cNvSpPr>
              <p:nvPr userDrawn="1"/>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dirty="0">
                  <a:latin typeface="Arial" charset="0"/>
                </a:endParaRPr>
              </a:p>
            </p:txBody>
          </p:sp>
          <p:sp>
            <p:nvSpPr>
              <p:cNvPr id="3097" name="Freeform 25"/>
              <p:cNvSpPr>
                <a:spLocks/>
              </p:cNvSpPr>
              <p:nvPr userDrawn="1"/>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3098" name="Freeform 26"/>
              <p:cNvSpPr>
                <a:spLocks/>
              </p:cNvSpPr>
              <p:nvPr userDrawn="1"/>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dirty="0">
                  <a:latin typeface="Arial" charset="0"/>
                </a:endParaRPr>
              </a:p>
            </p:txBody>
          </p:sp>
          <p:sp>
            <p:nvSpPr>
              <p:cNvPr id="3099" name="Freeform 27"/>
              <p:cNvSpPr>
                <a:spLocks/>
              </p:cNvSpPr>
              <p:nvPr userDrawn="1"/>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dirty="0">
                  <a:latin typeface="Arial" charset="0"/>
                </a:endParaRPr>
              </a:p>
            </p:txBody>
          </p:sp>
          <p:sp>
            <p:nvSpPr>
              <p:cNvPr id="3100" name="Freeform 28"/>
              <p:cNvSpPr>
                <a:spLocks/>
              </p:cNvSpPr>
              <p:nvPr userDrawn="1"/>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dirty="0">
                  <a:latin typeface="Arial" charset="0"/>
                </a:endParaRPr>
              </a:p>
            </p:txBody>
          </p:sp>
          <p:sp>
            <p:nvSpPr>
              <p:cNvPr id="3101" name="Freeform 29"/>
              <p:cNvSpPr>
                <a:spLocks/>
              </p:cNvSpPr>
              <p:nvPr userDrawn="1"/>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dirty="0">
                  <a:latin typeface="Arial" charset="0"/>
                </a:endParaRPr>
              </a:p>
            </p:txBody>
          </p:sp>
          <p:sp>
            <p:nvSpPr>
              <p:cNvPr id="3102" name="Freeform 30"/>
              <p:cNvSpPr>
                <a:spLocks/>
              </p:cNvSpPr>
              <p:nvPr userDrawn="1"/>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dirty="0">
                  <a:latin typeface="Arial" charset="0"/>
                </a:endParaRPr>
              </a:p>
            </p:txBody>
          </p:sp>
          <p:sp>
            <p:nvSpPr>
              <p:cNvPr id="3103" name="Freeform 31"/>
              <p:cNvSpPr>
                <a:spLocks/>
              </p:cNvSpPr>
              <p:nvPr userDrawn="1"/>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dirty="0">
                  <a:latin typeface="Arial" charset="0"/>
                </a:endParaRPr>
              </a:p>
            </p:txBody>
          </p:sp>
          <p:sp>
            <p:nvSpPr>
              <p:cNvPr id="3104" name="Freeform 32"/>
              <p:cNvSpPr>
                <a:spLocks/>
              </p:cNvSpPr>
              <p:nvPr userDrawn="1"/>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dirty="0">
                  <a:latin typeface="Arial" charset="0"/>
                </a:endParaRPr>
              </a:p>
            </p:txBody>
          </p:sp>
          <p:sp>
            <p:nvSpPr>
              <p:cNvPr id="3105" name="Freeform 33"/>
              <p:cNvSpPr>
                <a:spLocks/>
              </p:cNvSpPr>
              <p:nvPr userDrawn="1"/>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dirty="0">
                  <a:latin typeface="Arial" charset="0"/>
                </a:endParaRPr>
              </a:p>
            </p:txBody>
          </p:sp>
          <p:sp>
            <p:nvSpPr>
              <p:cNvPr id="3106" name="Freeform 34"/>
              <p:cNvSpPr>
                <a:spLocks/>
              </p:cNvSpPr>
              <p:nvPr userDrawn="1"/>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dirty="0">
                  <a:latin typeface="Arial" charset="0"/>
                </a:endParaRPr>
              </a:p>
            </p:txBody>
          </p:sp>
        </p:grpSp>
        <p:grpSp>
          <p:nvGrpSpPr>
            <p:cNvPr id="3080" name="Group 35"/>
            <p:cNvGrpSpPr>
              <a:grpSpLocks/>
            </p:cNvGrpSpPr>
            <p:nvPr userDrawn="1"/>
          </p:nvGrpSpPr>
          <p:grpSpPr bwMode="auto">
            <a:xfrm>
              <a:off x="4128" y="3360"/>
              <a:ext cx="1351" cy="821"/>
              <a:chOff x="4128" y="3360"/>
              <a:chExt cx="1351" cy="821"/>
            </a:xfrm>
          </p:grpSpPr>
          <p:sp>
            <p:nvSpPr>
              <p:cNvPr id="3108" name="Freeform 36"/>
              <p:cNvSpPr>
                <a:spLocks noEditPoints="1"/>
              </p:cNvSpPr>
              <p:nvPr userDrawn="1"/>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3109" name="Freeform 37"/>
              <p:cNvSpPr>
                <a:spLocks/>
              </p:cNvSpPr>
              <p:nvPr userDrawn="1"/>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3110" name="Freeform 38"/>
              <p:cNvSpPr>
                <a:spLocks/>
              </p:cNvSpPr>
              <p:nvPr userDrawn="1"/>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3111" name="Freeform 39"/>
              <p:cNvSpPr>
                <a:spLocks/>
              </p:cNvSpPr>
              <p:nvPr userDrawn="1"/>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dirty="0">
                  <a:latin typeface="Arial" charset="0"/>
                </a:endParaRPr>
              </a:p>
            </p:txBody>
          </p:sp>
          <p:sp>
            <p:nvSpPr>
              <p:cNvPr id="3112" name="Freeform 40"/>
              <p:cNvSpPr>
                <a:spLocks/>
              </p:cNvSpPr>
              <p:nvPr userDrawn="1"/>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dirty="0">
                  <a:latin typeface="Arial" charset="0"/>
                </a:endParaRPr>
              </a:p>
            </p:txBody>
          </p:sp>
          <p:sp>
            <p:nvSpPr>
              <p:cNvPr id="3113" name="Freeform 41"/>
              <p:cNvSpPr>
                <a:spLocks/>
              </p:cNvSpPr>
              <p:nvPr userDrawn="1"/>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dirty="0">
                  <a:latin typeface="Arial" charset="0"/>
                </a:endParaRPr>
              </a:p>
            </p:txBody>
          </p:sp>
          <p:sp>
            <p:nvSpPr>
              <p:cNvPr id="3114" name="Freeform 42"/>
              <p:cNvSpPr>
                <a:spLocks/>
              </p:cNvSpPr>
              <p:nvPr userDrawn="1"/>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dirty="0">
                  <a:latin typeface="Arial" charset="0"/>
                </a:endParaRPr>
              </a:p>
            </p:txBody>
          </p:sp>
          <p:sp>
            <p:nvSpPr>
              <p:cNvPr id="3115" name="Freeform 43"/>
              <p:cNvSpPr>
                <a:spLocks/>
              </p:cNvSpPr>
              <p:nvPr userDrawn="1"/>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dirty="0">
                  <a:latin typeface="Arial" charset="0"/>
                </a:endParaRPr>
              </a:p>
            </p:txBody>
          </p:sp>
          <p:sp>
            <p:nvSpPr>
              <p:cNvPr id="3116" name="Freeform 44"/>
              <p:cNvSpPr>
                <a:spLocks/>
              </p:cNvSpPr>
              <p:nvPr userDrawn="1"/>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dirty="0">
                  <a:latin typeface="Arial" charset="0"/>
                </a:endParaRPr>
              </a:p>
            </p:txBody>
          </p:sp>
          <p:sp>
            <p:nvSpPr>
              <p:cNvPr id="3117" name="Freeform 45"/>
              <p:cNvSpPr>
                <a:spLocks/>
              </p:cNvSpPr>
              <p:nvPr userDrawn="1"/>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3118" name="Freeform 46"/>
              <p:cNvSpPr>
                <a:spLocks/>
              </p:cNvSpPr>
              <p:nvPr userDrawn="1"/>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3119" name="Oval 47"/>
              <p:cNvSpPr>
                <a:spLocks noChangeArrowheads="1"/>
              </p:cNvSpPr>
              <p:nvPr userDrawn="1"/>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dirty="0">
                  <a:latin typeface="Arial" charset="0"/>
                </a:endParaRPr>
              </a:p>
            </p:txBody>
          </p:sp>
          <p:sp>
            <p:nvSpPr>
              <p:cNvPr id="3120" name="Oval 48"/>
              <p:cNvSpPr>
                <a:spLocks noChangeArrowheads="1"/>
              </p:cNvSpPr>
              <p:nvPr userDrawn="1"/>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3121" name="Oval 49"/>
              <p:cNvSpPr>
                <a:spLocks noChangeArrowheads="1"/>
              </p:cNvSpPr>
              <p:nvPr userDrawn="1"/>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dirty="0">
                  <a:latin typeface="Arial" charset="0"/>
                </a:endParaRPr>
              </a:p>
            </p:txBody>
          </p:sp>
          <p:sp>
            <p:nvSpPr>
              <p:cNvPr id="3122" name="Oval 50"/>
              <p:cNvSpPr>
                <a:spLocks noChangeArrowheads="1"/>
              </p:cNvSpPr>
              <p:nvPr userDrawn="1"/>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3123" name="Oval 51"/>
              <p:cNvSpPr>
                <a:spLocks noChangeArrowheads="1"/>
              </p:cNvSpPr>
              <p:nvPr userDrawn="1"/>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dirty="0">
                  <a:latin typeface="Arial" charset="0"/>
                </a:endParaRPr>
              </a:p>
            </p:txBody>
          </p:sp>
          <p:sp>
            <p:nvSpPr>
              <p:cNvPr id="3124" name="Oval 52"/>
              <p:cNvSpPr>
                <a:spLocks noChangeArrowheads="1"/>
              </p:cNvSpPr>
              <p:nvPr userDrawn="1"/>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grpSp>
        <p:grpSp>
          <p:nvGrpSpPr>
            <p:cNvPr id="3081" name="Group 53"/>
            <p:cNvGrpSpPr>
              <a:grpSpLocks/>
            </p:cNvGrpSpPr>
            <p:nvPr userDrawn="1"/>
          </p:nvGrpSpPr>
          <p:grpSpPr bwMode="auto">
            <a:xfrm>
              <a:off x="5280" y="3024"/>
              <a:ext cx="425" cy="258"/>
              <a:chOff x="5280" y="3024"/>
              <a:chExt cx="425" cy="258"/>
            </a:xfrm>
          </p:grpSpPr>
          <p:sp>
            <p:nvSpPr>
              <p:cNvPr id="3126" name="Freeform 54"/>
              <p:cNvSpPr>
                <a:spLocks/>
              </p:cNvSpPr>
              <p:nvPr userDrawn="1"/>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dirty="0">
                  <a:latin typeface="Arial" charset="0"/>
                </a:endParaRPr>
              </a:p>
            </p:txBody>
          </p:sp>
          <p:sp>
            <p:nvSpPr>
              <p:cNvPr id="3127" name="Freeform 55"/>
              <p:cNvSpPr>
                <a:spLocks/>
              </p:cNvSpPr>
              <p:nvPr userDrawn="1"/>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dirty="0">
                  <a:latin typeface="Arial" charset="0"/>
                </a:endParaRPr>
              </a:p>
            </p:txBody>
          </p:sp>
          <p:sp>
            <p:nvSpPr>
              <p:cNvPr id="3128" name="Freeform 56"/>
              <p:cNvSpPr>
                <a:spLocks/>
              </p:cNvSpPr>
              <p:nvPr userDrawn="1"/>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dirty="0">
                  <a:latin typeface="Arial" charset="0"/>
                </a:endParaRPr>
              </a:p>
            </p:txBody>
          </p:sp>
          <p:sp>
            <p:nvSpPr>
              <p:cNvPr id="3129" name="Freeform 57"/>
              <p:cNvSpPr>
                <a:spLocks/>
              </p:cNvSpPr>
              <p:nvPr userDrawn="1"/>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dirty="0">
                  <a:latin typeface="Arial" charset="0"/>
                </a:endParaRPr>
              </a:p>
            </p:txBody>
          </p:sp>
          <p:sp>
            <p:nvSpPr>
              <p:cNvPr id="3130" name="Freeform 58"/>
              <p:cNvSpPr>
                <a:spLocks/>
              </p:cNvSpPr>
              <p:nvPr userDrawn="1"/>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3131" name="Freeform 59"/>
              <p:cNvSpPr>
                <a:spLocks/>
              </p:cNvSpPr>
              <p:nvPr userDrawn="1"/>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latin typeface="Arial" charset="0"/>
                </a:endParaRPr>
              </a:p>
            </p:txBody>
          </p:sp>
          <p:sp>
            <p:nvSpPr>
              <p:cNvPr id="3132" name="Freeform 60"/>
              <p:cNvSpPr>
                <a:spLocks noEditPoints="1"/>
              </p:cNvSpPr>
              <p:nvPr userDrawn="1"/>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dirty="0">
                  <a:latin typeface="Arial" charset="0"/>
                </a:endParaRPr>
              </a:p>
            </p:txBody>
          </p:sp>
          <p:grpSp>
            <p:nvGrpSpPr>
              <p:cNvPr id="3089" name="Group 61"/>
              <p:cNvGrpSpPr>
                <a:grpSpLocks/>
              </p:cNvGrpSpPr>
              <p:nvPr userDrawn="1"/>
            </p:nvGrpSpPr>
            <p:grpSpPr bwMode="auto">
              <a:xfrm>
                <a:off x="5381" y="3085"/>
                <a:ext cx="227" cy="132"/>
                <a:chOff x="5381" y="3085"/>
                <a:chExt cx="227" cy="132"/>
              </a:xfrm>
            </p:grpSpPr>
            <p:sp>
              <p:nvSpPr>
                <p:cNvPr id="3134"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3135"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dirty="0">
                    <a:latin typeface="Arial" charset="0"/>
                  </a:endParaRPr>
                </a:p>
              </p:txBody>
            </p:sp>
            <p:sp>
              <p:nvSpPr>
                <p:cNvPr id="3136"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dirty="0">
                    <a:latin typeface="Arial" charset="0"/>
                  </a:endParaRPr>
                </a:p>
              </p:txBody>
            </p:sp>
            <p:sp>
              <p:nvSpPr>
                <p:cNvPr id="3137"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dirty="0">
                    <a:latin typeface="Arial" charset="0"/>
                  </a:endParaRPr>
                </a:p>
              </p:txBody>
            </p:sp>
          </p:grpSp>
        </p:grpSp>
      </p:grpSp>
      <p:sp>
        <p:nvSpPr>
          <p:cNvPr id="3138" name="Rectangle 66"/>
          <p:cNvSpPr>
            <a:spLocks noGrp="1" noChangeArrowheads="1"/>
          </p:cNvSpPr>
          <p:nvPr>
            <p:ph type="title"/>
          </p:nvPr>
        </p:nvSpPr>
        <p:spPr bwMode="auto">
          <a:xfrm>
            <a:off x="228600" y="68263"/>
            <a:ext cx="87630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139" name="Rectangle 67"/>
          <p:cNvSpPr>
            <a:spLocks noGrp="1" noChangeArrowheads="1"/>
          </p:cNvSpPr>
          <p:nvPr>
            <p:ph type="body" idx="1"/>
          </p:nvPr>
        </p:nvSpPr>
        <p:spPr bwMode="auto">
          <a:xfrm>
            <a:off x="228600" y="1371600"/>
            <a:ext cx="8734425"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89"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iming>
    <p:tnLst>
      <p:par>
        <p:cTn id="1" dur="indefinite" restart="never" nodeType="tmRoot"/>
      </p:par>
    </p:tnLst>
  </p:timing>
  <p:txStyles>
    <p:titleStyle>
      <a:lvl1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rgbClr val="FFFFFF"/>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rgbClr val="FFFFFF"/>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rgbClr val="FFFFFF"/>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http://www.treehugger.com/fossil-fuels/canadas-tar-sands-so-destructive-it-makes-its-well-paid-workers-want-quit-video.html" TargetMode="External"/><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oHQu3SeUwUI" TargetMode="External"/><Relationship Id="rId2" Type="http://schemas.openxmlformats.org/officeDocument/2006/relationships/hyperlink" Target="http://www.youtube.com/watch?v=Xg4VNGFP6qE"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TZhNJcAtggE" TargetMode="External"/><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csiro.au/en/Organisation-Structure/Divisions/Earth-Science--Resource-Engineering/SynCat.aspx" TargetMode="Externa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hyperlink" Target="http://science.howstuffworks.com/environmental/energy/timeline-energy-history.htm" TargetMode="Externa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4.xml"/><Relationship Id="rId4" Type="http://schemas.openxmlformats.org/officeDocument/2006/relationships/hyperlink" Target="Animations/chernobyl_fallout.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video.nytimes.com/video/2011/12/28/world/asia/100000001250764/2011-japans-nuclear-disaster.html" TargetMode="Externa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hyperlink" Target="http://www.nytimes.com/" TargetMode="External"/><Relationship Id="rId1" Type="http://schemas.openxmlformats.org/officeDocument/2006/relationships/slideLayout" Target="../slideLayouts/slideLayout17.xml"/><Relationship Id="rId5" Type="http://schemas.openxmlformats.org/officeDocument/2006/relationships/hyperlink" Target="http://www.nrc.gov/reading-rm/doc-collections/news/2012/12-013.pdf" TargetMode="External"/><Relationship Id="rId4" Type="http://schemas.openxmlformats.org/officeDocument/2006/relationships/hyperlink" Target="http://topics.nytimes.com/top/reference/timestopics/organizations/n/nuclear_regulatory_commission/index.html?inline=nyt-org"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874838"/>
            <a:ext cx="7772400" cy="1352550"/>
          </a:xfrm>
        </p:spPr>
        <p:txBody>
          <a:bodyPr/>
          <a:lstStyle/>
          <a:p>
            <a:pPr eaLnBrk="1" hangingPunct="1">
              <a:defRPr/>
            </a:pPr>
            <a:r>
              <a:rPr lang="en-US" dirty="0" smtClean="0"/>
              <a:t>Chapter </a:t>
            </a:r>
            <a:r>
              <a:rPr lang="en-US" dirty="0" smtClean="0"/>
              <a:t>15</a:t>
            </a:r>
            <a:endParaRPr lang="en-US" dirty="0" smtClean="0"/>
          </a:p>
        </p:txBody>
      </p:sp>
      <p:sp>
        <p:nvSpPr>
          <p:cNvPr id="5123" name="Rectangle 3"/>
          <p:cNvSpPr>
            <a:spLocks noGrp="1" noChangeArrowheads="1"/>
          </p:cNvSpPr>
          <p:nvPr>
            <p:ph type="subTitle" idx="1"/>
          </p:nvPr>
        </p:nvSpPr>
        <p:spPr/>
        <p:txBody>
          <a:bodyPr/>
          <a:lstStyle/>
          <a:p>
            <a:pPr eaLnBrk="1" hangingPunct="1">
              <a:lnSpc>
                <a:spcPct val="80000"/>
              </a:lnSpc>
              <a:defRPr/>
            </a:pPr>
            <a:r>
              <a:rPr lang="en-US" sz="4400" dirty="0" smtClean="0"/>
              <a:t>Nonrenewable Energy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603a"/>
          <p:cNvPicPr>
            <a:picLocks noChangeAspect="1" noChangeArrowheads="1"/>
          </p:cNvPicPr>
          <p:nvPr/>
        </p:nvPicPr>
        <p:blipFill>
          <a:blip r:embed="rId3" cstate="print"/>
          <a:srcRect/>
          <a:stretch>
            <a:fillRect/>
          </a:stretch>
        </p:blipFill>
        <p:spPr bwMode="auto">
          <a:xfrm>
            <a:off x="1300163" y="26988"/>
            <a:ext cx="6543675" cy="6804025"/>
          </a:xfrm>
          <a:prstGeom prst="rect">
            <a:avLst/>
          </a:prstGeom>
          <a:noFill/>
          <a:ln w="9525">
            <a:noFill/>
            <a:miter lim="800000"/>
            <a:headEnd/>
            <a:tailEnd/>
          </a:ln>
        </p:spPr>
      </p:pic>
      <p:sp>
        <p:nvSpPr>
          <p:cNvPr id="13315" name="Rectangle 3" hidden="1"/>
          <p:cNvSpPr>
            <a:spLocks noGrp="1" noChangeArrowheads="1"/>
          </p:cNvSpPr>
          <p:nvPr>
            <p:ph type="title"/>
          </p:nvPr>
        </p:nvSpPr>
        <p:spPr/>
        <p:txBody>
          <a:bodyPr/>
          <a:lstStyle/>
          <a:p>
            <a:pPr eaLnBrk="1" hangingPunct="1"/>
            <a:r>
              <a:rPr lang="en-US" dirty="0" smtClean="0"/>
              <a:t>	</a:t>
            </a:r>
          </a:p>
        </p:txBody>
      </p:sp>
      <p:sp>
        <p:nvSpPr>
          <p:cNvPr id="13316" name="Rectangle 4"/>
          <p:cNvSpPr>
            <a:spLocks noChangeArrowheads="1"/>
          </p:cNvSpPr>
          <p:nvPr/>
        </p:nvSpPr>
        <p:spPr bwMode="auto">
          <a:xfrm>
            <a:off x="7662863" y="6562725"/>
            <a:ext cx="1481137" cy="295275"/>
          </a:xfrm>
          <a:prstGeom prst="rect">
            <a:avLst/>
          </a:prstGeom>
          <a:noFill/>
          <a:ln w="9525">
            <a:noFill/>
            <a:miter lim="800000"/>
            <a:headEnd/>
            <a:tailEnd/>
          </a:ln>
        </p:spPr>
        <p:txBody>
          <a:bodyPr wrap="none" lIns="82058" tIns="41029" rIns="82058" bIns="41029"/>
          <a:lstStyle/>
          <a:p>
            <a:pPr algn="r" defTabSz="820738"/>
            <a:r>
              <a:rPr lang="en-US" sz="1400" b="1" dirty="0"/>
              <a:t>Fig. 16-3a, p. 357</a:t>
            </a:r>
          </a:p>
        </p:txBody>
      </p:sp>
      <p:sp>
        <p:nvSpPr>
          <p:cNvPr id="13317" name="Text Box 5"/>
          <p:cNvSpPr txBox="1">
            <a:spLocks noChangeArrowheads="1"/>
          </p:cNvSpPr>
          <p:nvPr/>
        </p:nvSpPr>
        <p:spPr bwMode="auto">
          <a:xfrm>
            <a:off x="5930900" y="90488"/>
            <a:ext cx="2603500" cy="366712"/>
          </a:xfrm>
          <a:prstGeom prst="rect">
            <a:avLst/>
          </a:prstGeom>
          <a:noFill/>
          <a:ln w="9525">
            <a:noFill/>
            <a:miter lim="800000"/>
            <a:headEnd/>
            <a:tailEnd/>
          </a:ln>
        </p:spPr>
        <p:txBody>
          <a:bodyPr>
            <a:spAutoFit/>
          </a:bodyPr>
          <a:lstStyle/>
          <a:p>
            <a:pPr algn="ctr" eaLnBrk="1" hangingPunct="1"/>
            <a:r>
              <a:rPr lang="en-US" sz="1800" b="1" dirty="0">
                <a:solidFill>
                  <a:srgbClr val="000000"/>
                </a:solidFill>
              </a:rPr>
              <a:t>Nuclear power 6%</a:t>
            </a:r>
          </a:p>
        </p:txBody>
      </p:sp>
      <p:sp>
        <p:nvSpPr>
          <p:cNvPr id="13318" name="Text Box 6"/>
          <p:cNvSpPr txBox="1">
            <a:spLocks noChangeArrowheads="1"/>
          </p:cNvSpPr>
          <p:nvPr/>
        </p:nvSpPr>
        <p:spPr bwMode="auto">
          <a:xfrm>
            <a:off x="7327900" y="485775"/>
            <a:ext cx="1587500" cy="1190625"/>
          </a:xfrm>
          <a:prstGeom prst="rect">
            <a:avLst/>
          </a:prstGeom>
          <a:noFill/>
          <a:ln w="9525">
            <a:noFill/>
            <a:miter lim="800000"/>
            <a:headEnd/>
            <a:tailEnd/>
          </a:ln>
        </p:spPr>
        <p:txBody>
          <a:bodyPr>
            <a:spAutoFit/>
          </a:bodyPr>
          <a:lstStyle/>
          <a:p>
            <a:pPr algn="ctr" eaLnBrk="1" hangingPunct="1"/>
            <a:r>
              <a:rPr lang="en-US" sz="1800" b="1" dirty="0">
                <a:solidFill>
                  <a:srgbClr val="000000"/>
                </a:solidFill>
              </a:rPr>
              <a:t>Hydropower, geothermal, solar, wind </a:t>
            </a:r>
          </a:p>
          <a:p>
            <a:pPr algn="ctr" eaLnBrk="1" hangingPunct="1"/>
            <a:r>
              <a:rPr lang="en-US" sz="1800" b="1" dirty="0">
                <a:solidFill>
                  <a:srgbClr val="000000"/>
                </a:solidFill>
              </a:rPr>
              <a:t>7%</a:t>
            </a:r>
          </a:p>
        </p:txBody>
      </p:sp>
      <p:sp>
        <p:nvSpPr>
          <p:cNvPr id="13319" name="Text Box 7"/>
          <p:cNvSpPr txBox="1">
            <a:spLocks noChangeArrowheads="1"/>
          </p:cNvSpPr>
          <p:nvPr/>
        </p:nvSpPr>
        <p:spPr bwMode="auto">
          <a:xfrm>
            <a:off x="3136900" y="1524000"/>
            <a:ext cx="977900" cy="915988"/>
          </a:xfrm>
          <a:prstGeom prst="rect">
            <a:avLst/>
          </a:prstGeom>
          <a:noFill/>
          <a:ln w="9525">
            <a:noFill/>
            <a:miter lim="800000"/>
            <a:headEnd/>
            <a:tailEnd/>
          </a:ln>
        </p:spPr>
        <p:txBody>
          <a:bodyPr>
            <a:spAutoFit/>
          </a:bodyPr>
          <a:lstStyle/>
          <a:p>
            <a:pPr algn="ctr" eaLnBrk="1" hangingPunct="1"/>
            <a:r>
              <a:rPr lang="en-US" sz="1800" b="1" dirty="0">
                <a:solidFill>
                  <a:srgbClr val="000000"/>
                </a:solidFill>
              </a:rPr>
              <a:t>Natural gas </a:t>
            </a:r>
          </a:p>
          <a:p>
            <a:pPr algn="ctr" eaLnBrk="1" hangingPunct="1"/>
            <a:r>
              <a:rPr lang="en-US" sz="1800" b="1" dirty="0">
                <a:solidFill>
                  <a:srgbClr val="000000"/>
                </a:solidFill>
              </a:rPr>
              <a:t>21%</a:t>
            </a:r>
          </a:p>
        </p:txBody>
      </p:sp>
      <p:sp>
        <p:nvSpPr>
          <p:cNvPr id="13320" name="Text Box 8"/>
          <p:cNvSpPr txBox="1">
            <a:spLocks noChangeArrowheads="1"/>
          </p:cNvSpPr>
          <p:nvPr/>
        </p:nvSpPr>
        <p:spPr bwMode="auto">
          <a:xfrm rot="3353924">
            <a:off x="5855494" y="1702594"/>
            <a:ext cx="2247900" cy="366712"/>
          </a:xfrm>
          <a:prstGeom prst="rect">
            <a:avLst/>
          </a:prstGeom>
          <a:noFill/>
          <a:ln w="9525">
            <a:noFill/>
            <a:miter lim="800000"/>
            <a:headEnd/>
            <a:tailEnd/>
          </a:ln>
        </p:spPr>
        <p:txBody>
          <a:bodyPr>
            <a:spAutoFit/>
          </a:bodyPr>
          <a:lstStyle/>
          <a:p>
            <a:pPr eaLnBrk="1" hangingPunct="1"/>
            <a:r>
              <a:rPr lang="en-US" sz="1800" b="1" dirty="0">
                <a:solidFill>
                  <a:srgbClr val="FFFFFF"/>
                </a:solidFill>
              </a:rPr>
              <a:t>RENEWABLE 18% </a:t>
            </a:r>
          </a:p>
        </p:txBody>
      </p:sp>
      <p:sp>
        <p:nvSpPr>
          <p:cNvPr id="13321" name="Text Box 9"/>
          <p:cNvSpPr txBox="1">
            <a:spLocks noChangeArrowheads="1"/>
          </p:cNvSpPr>
          <p:nvPr/>
        </p:nvSpPr>
        <p:spPr bwMode="auto">
          <a:xfrm>
            <a:off x="5638800" y="2743200"/>
            <a:ext cx="1143000" cy="641350"/>
          </a:xfrm>
          <a:prstGeom prst="rect">
            <a:avLst/>
          </a:prstGeom>
          <a:noFill/>
          <a:ln w="9525">
            <a:noFill/>
            <a:miter lim="800000"/>
            <a:headEnd/>
            <a:tailEnd/>
          </a:ln>
        </p:spPr>
        <p:txBody>
          <a:bodyPr>
            <a:spAutoFit/>
          </a:bodyPr>
          <a:lstStyle/>
          <a:p>
            <a:pPr algn="ctr" eaLnBrk="1" hangingPunct="1"/>
            <a:r>
              <a:rPr lang="en-US" sz="1800" b="1" dirty="0">
                <a:solidFill>
                  <a:srgbClr val="000000"/>
                </a:solidFill>
              </a:rPr>
              <a:t>Biomass 11%</a:t>
            </a:r>
          </a:p>
        </p:txBody>
      </p:sp>
      <p:sp>
        <p:nvSpPr>
          <p:cNvPr id="13322" name="Text Box 10"/>
          <p:cNvSpPr txBox="1">
            <a:spLocks noChangeArrowheads="1"/>
          </p:cNvSpPr>
          <p:nvPr/>
        </p:nvSpPr>
        <p:spPr bwMode="auto">
          <a:xfrm>
            <a:off x="4800600" y="4311650"/>
            <a:ext cx="647700" cy="641350"/>
          </a:xfrm>
          <a:prstGeom prst="rect">
            <a:avLst/>
          </a:prstGeom>
          <a:noFill/>
          <a:ln w="9525">
            <a:noFill/>
            <a:miter lim="800000"/>
            <a:headEnd/>
            <a:tailEnd/>
          </a:ln>
        </p:spPr>
        <p:txBody>
          <a:bodyPr>
            <a:spAutoFit/>
          </a:bodyPr>
          <a:lstStyle/>
          <a:p>
            <a:pPr algn="ctr" eaLnBrk="1" hangingPunct="1"/>
            <a:r>
              <a:rPr lang="en-US" sz="1800" b="1" dirty="0">
                <a:solidFill>
                  <a:srgbClr val="000000"/>
                </a:solidFill>
              </a:rPr>
              <a:t>Oil 33%</a:t>
            </a:r>
          </a:p>
        </p:txBody>
      </p:sp>
      <p:sp>
        <p:nvSpPr>
          <p:cNvPr id="13323" name="Text Box 11"/>
          <p:cNvSpPr txBox="1">
            <a:spLocks noChangeArrowheads="1"/>
          </p:cNvSpPr>
          <p:nvPr/>
        </p:nvSpPr>
        <p:spPr bwMode="auto">
          <a:xfrm>
            <a:off x="2743200" y="3549650"/>
            <a:ext cx="685800" cy="641350"/>
          </a:xfrm>
          <a:prstGeom prst="rect">
            <a:avLst/>
          </a:prstGeom>
          <a:noFill/>
          <a:ln w="9525">
            <a:noFill/>
            <a:miter lim="800000"/>
            <a:headEnd/>
            <a:tailEnd/>
          </a:ln>
        </p:spPr>
        <p:txBody>
          <a:bodyPr>
            <a:spAutoFit/>
          </a:bodyPr>
          <a:lstStyle/>
          <a:p>
            <a:pPr eaLnBrk="1" hangingPunct="1"/>
            <a:r>
              <a:rPr lang="en-US" sz="1800" b="1" dirty="0">
                <a:solidFill>
                  <a:srgbClr val="000000"/>
                </a:solidFill>
              </a:rPr>
              <a:t>Coal 22%</a:t>
            </a:r>
          </a:p>
        </p:txBody>
      </p:sp>
      <p:sp>
        <p:nvSpPr>
          <p:cNvPr id="13324" name="Text Box 12"/>
          <p:cNvSpPr txBox="1">
            <a:spLocks noChangeArrowheads="1"/>
          </p:cNvSpPr>
          <p:nvPr/>
        </p:nvSpPr>
        <p:spPr bwMode="auto">
          <a:xfrm rot="2986285">
            <a:off x="1015207" y="4915693"/>
            <a:ext cx="2755900" cy="366713"/>
          </a:xfrm>
          <a:prstGeom prst="rect">
            <a:avLst/>
          </a:prstGeom>
          <a:noFill/>
          <a:ln w="9525">
            <a:noFill/>
            <a:miter lim="800000"/>
            <a:headEnd/>
            <a:tailEnd/>
          </a:ln>
        </p:spPr>
        <p:txBody>
          <a:bodyPr>
            <a:spAutoFit/>
          </a:bodyPr>
          <a:lstStyle/>
          <a:p>
            <a:pPr eaLnBrk="1" hangingPunct="1"/>
            <a:r>
              <a:rPr lang="en-US" sz="1800" b="1" dirty="0"/>
              <a:t>NONRENEWABLE 82% </a:t>
            </a:r>
          </a:p>
        </p:txBody>
      </p:sp>
      <p:sp>
        <p:nvSpPr>
          <p:cNvPr id="13325" name="Text Box 13"/>
          <p:cNvSpPr txBox="1">
            <a:spLocks noChangeArrowheads="1"/>
          </p:cNvSpPr>
          <p:nvPr/>
        </p:nvSpPr>
        <p:spPr bwMode="auto">
          <a:xfrm>
            <a:off x="0" y="0"/>
            <a:ext cx="838200" cy="366713"/>
          </a:xfrm>
          <a:prstGeom prst="rect">
            <a:avLst/>
          </a:prstGeom>
          <a:noFill/>
          <a:ln w="9525">
            <a:noFill/>
            <a:miter lim="800000"/>
            <a:headEnd/>
            <a:tailEnd/>
          </a:ln>
        </p:spPr>
        <p:txBody>
          <a:bodyPr>
            <a:spAutoFit/>
          </a:bodyPr>
          <a:lstStyle/>
          <a:p>
            <a:pPr algn="ctr" eaLnBrk="1" hangingPunct="1"/>
            <a:r>
              <a:rPr lang="en-US" sz="1800" b="1" dirty="0">
                <a:solidFill>
                  <a:srgbClr val="000000"/>
                </a:solidFill>
              </a:rPr>
              <a:t>World</a:t>
            </a:r>
          </a:p>
        </p:txBody>
      </p:sp>
      <p:sp>
        <p:nvSpPr>
          <p:cNvPr id="13326" name="Line 14"/>
          <p:cNvSpPr>
            <a:spLocks noChangeShapeType="1"/>
          </p:cNvSpPr>
          <p:nvPr/>
        </p:nvSpPr>
        <p:spPr bwMode="auto">
          <a:xfrm flipV="1">
            <a:off x="5105400" y="457200"/>
            <a:ext cx="1371600" cy="838200"/>
          </a:xfrm>
          <a:prstGeom prst="line">
            <a:avLst/>
          </a:prstGeom>
          <a:noFill/>
          <a:ln w="19050">
            <a:solidFill>
              <a:schemeClr val="tx1"/>
            </a:solidFill>
            <a:round/>
            <a:headEnd/>
            <a:tailEnd/>
          </a:ln>
        </p:spPr>
        <p:txBody>
          <a:bodyPr/>
          <a:lstStyle/>
          <a:p>
            <a:endParaRPr lang="en-US" dirty="0"/>
          </a:p>
        </p:txBody>
      </p:sp>
      <p:sp>
        <p:nvSpPr>
          <p:cNvPr id="13327" name="Line 15"/>
          <p:cNvSpPr>
            <a:spLocks noChangeShapeType="1"/>
          </p:cNvSpPr>
          <p:nvPr/>
        </p:nvSpPr>
        <p:spPr bwMode="auto">
          <a:xfrm flipV="1">
            <a:off x="5791200" y="1066800"/>
            <a:ext cx="1600200" cy="990600"/>
          </a:xfrm>
          <a:prstGeom prst="line">
            <a:avLst/>
          </a:prstGeom>
          <a:noFill/>
          <a:ln w="19050">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603b"/>
          <p:cNvPicPr>
            <a:picLocks noChangeAspect="1" noChangeArrowheads="1"/>
          </p:cNvPicPr>
          <p:nvPr/>
        </p:nvPicPr>
        <p:blipFill>
          <a:blip r:embed="rId3" cstate="print"/>
          <a:srcRect/>
          <a:stretch>
            <a:fillRect/>
          </a:stretch>
        </p:blipFill>
        <p:spPr bwMode="auto">
          <a:xfrm>
            <a:off x="1300163" y="26988"/>
            <a:ext cx="6543675" cy="6804025"/>
          </a:xfrm>
          <a:prstGeom prst="rect">
            <a:avLst/>
          </a:prstGeom>
          <a:noFill/>
          <a:ln w="9525">
            <a:noFill/>
            <a:miter lim="800000"/>
            <a:headEnd/>
            <a:tailEnd/>
          </a:ln>
        </p:spPr>
      </p:pic>
      <p:sp>
        <p:nvSpPr>
          <p:cNvPr id="14339" name="Rectangle 3" hidden="1"/>
          <p:cNvSpPr>
            <a:spLocks noGrp="1" noChangeArrowheads="1"/>
          </p:cNvSpPr>
          <p:nvPr>
            <p:ph type="title"/>
          </p:nvPr>
        </p:nvSpPr>
        <p:spPr/>
        <p:txBody>
          <a:bodyPr/>
          <a:lstStyle/>
          <a:p>
            <a:pPr eaLnBrk="1" hangingPunct="1"/>
            <a:r>
              <a:rPr lang="en-US" dirty="0" smtClean="0"/>
              <a:t>	</a:t>
            </a:r>
          </a:p>
        </p:txBody>
      </p:sp>
      <p:sp>
        <p:nvSpPr>
          <p:cNvPr id="14340" name="Rectangle 4"/>
          <p:cNvSpPr>
            <a:spLocks noChangeArrowheads="1"/>
          </p:cNvSpPr>
          <p:nvPr/>
        </p:nvSpPr>
        <p:spPr bwMode="auto">
          <a:xfrm>
            <a:off x="7662863" y="6562725"/>
            <a:ext cx="1481137" cy="295275"/>
          </a:xfrm>
          <a:prstGeom prst="rect">
            <a:avLst/>
          </a:prstGeom>
          <a:noFill/>
          <a:ln w="9525">
            <a:noFill/>
            <a:miter lim="800000"/>
            <a:headEnd/>
            <a:tailEnd/>
          </a:ln>
        </p:spPr>
        <p:txBody>
          <a:bodyPr wrap="none" lIns="82058" tIns="41029" rIns="82058" bIns="41029"/>
          <a:lstStyle/>
          <a:p>
            <a:pPr algn="r" defTabSz="820738"/>
            <a:r>
              <a:rPr lang="en-US" sz="1400" b="1" dirty="0"/>
              <a:t>Fig. 16-3b, p. 357</a:t>
            </a:r>
          </a:p>
        </p:txBody>
      </p:sp>
      <p:sp>
        <p:nvSpPr>
          <p:cNvPr id="14341" name="Text Box 5"/>
          <p:cNvSpPr txBox="1">
            <a:spLocks noChangeArrowheads="1"/>
          </p:cNvSpPr>
          <p:nvPr/>
        </p:nvSpPr>
        <p:spPr bwMode="auto">
          <a:xfrm>
            <a:off x="7527925" y="365125"/>
            <a:ext cx="1524000" cy="1190625"/>
          </a:xfrm>
          <a:prstGeom prst="rect">
            <a:avLst/>
          </a:prstGeom>
          <a:noFill/>
          <a:ln w="9525">
            <a:noFill/>
            <a:miter lim="800000"/>
            <a:headEnd/>
            <a:tailEnd/>
          </a:ln>
        </p:spPr>
        <p:txBody>
          <a:bodyPr anchor="ctr">
            <a:spAutoFit/>
          </a:bodyPr>
          <a:lstStyle/>
          <a:p>
            <a:pPr algn="ctr" eaLnBrk="1" hangingPunct="1"/>
            <a:r>
              <a:rPr lang="en-US" sz="1800" b="1" dirty="0">
                <a:solidFill>
                  <a:srgbClr val="000000"/>
                </a:solidFill>
              </a:rPr>
              <a:t>Hydropower geothermal, solar, wind </a:t>
            </a:r>
            <a:br>
              <a:rPr lang="en-US" sz="1800" b="1" dirty="0">
                <a:solidFill>
                  <a:srgbClr val="000000"/>
                </a:solidFill>
              </a:rPr>
            </a:br>
            <a:r>
              <a:rPr lang="en-US" sz="1800" b="1" dirty="0">
                <a:solidFill>
                  <a:srgbClr val="000000"/>
                </a:solidFill>
              </a:rPr>
              <a:t>3%</a:t>
            </a:r>
          </a:p>
        </p:txBody>
      </p:sp>
      <p:sp>
        <p:nvSpPr>
          <p:cNvPr id="14342" name="Text Box 6"/>
          <p:cNvSpPr txBox="1">
            <a:spLocks noChangeArrowheads="1"/>
          </p:cNvSpPr>
          <p:nvPr/>
        </p:nvSpPr>
        <p:spPr bwMode="auto">
          <a:xfrm rot="-2176815">
            <a:off x="4648200" y="2224088"/>
            <a:ext cx="2374900" cy="366712"/>
          </a:xfrm>
          <a:prstGeom prst="rect">
            <a:avLst/>
          </a:prstGeom>
          <a:noFill/>
          <a:ln w="9525">
            <a:noFill/>
            <a:miter lim="800000"/>
            <a:headEnd/>
            <a:tailEnd/>
          </a:ln>
        </p:spPr>
        <p:txBody>
          <a:bodyPr>
            <a:spAutoFit/>
          </a:bodyPr>
          <a:lstStyle/>
          <a:p>
            <a:pPr algn="ctr" eaLnBrk="1" hangingPunct="1"/>
            <a:r>
              <a:rPr lang="en-US" sz="1800" b="1" dirty="0">
                <a:solidFill>
                  <a:srgbClr val="000000"/>
                </a:solidFill>
              </a:rPr>
              <a:t>Nuclear power 8%</a:t>
            </a:r>
          </a:p>
        </p:txBody>
      </p:sp>
      <p:sp>
        <p:nvSpPr>
          <p:cNvPr id="14343" name="Text Box 7"/>
          <p:cNvSpPr txBox="1">
            <a:spLocks noChangeArrowheads="1"/>
          </p:cNvSpPr>
          <p:nvPr/>
        </p:nvSpPr>
        <p:spPr bwMode="auto">
          <a:xfrm rot="4792818">
            <a:off x="6500019" y="2582069"/>
            <a:ext cx="1814512" cy="641350"/>
          </a:xfrm>
          <a:prstGeom prst="rect">
            <a:avLst/>
          </a:prstGeom>
          <a:noFill/>
          <a:ln w="9525">
            <a:noFill/>
            <a:miter lim="800000"/>
            <a:headEnd/>
            <a:tailEnd/>
          </a:ln>
        </p:spPr>
        <p:txBody>
          <a:bodyPr>
            <a:spAutoFit/>
          </a:bodyPr>
          <a:lstStyle/>
          <a:p>
            <a:pPr algn="ctr" eaLnBrk="1" hangingPunct="1"/>
            <a:r>
              <a:rPr lang="en-US" sz="1800" b="1" dirty="0">
                <a:solidFill>
                  <a:srgbClr val="FFFFFF"/>
                </a:solidFill>
              </a:rPr>
              <a:t>RENEWABLE 8%</a:t>
            </a:r>
          </a:p>
        </p:txBody>
      </p:sp>
      <p:sp>
        <p:nvSpPr>
          <p:cNvPr id="14344" name="Text Box 8"/>
          <p:cNvSpPr txBox="1">
            <a:spLocks noChangeArrowheads="1"/>
          </p:cNvSpPr>
          <p:nvPr/>
        </p:nvSpPr>
        <p:spPr bwMode="auto">
          <a:xfrm>
            <a:off x="2667000" y="2971800"/>
            <a:ext cx="685800" cy="641350"/>
          </a:xfrm>
          <a:prstGeom prst="rect">
            <a:avLst/>
          </a:prstGeom>
          <a:noFill/>
          <a:ln w="9525">
            <a:noFill/>
            <a:miter lim="800000"/>
            <a:headEnd/>
            <a:tailEnd/>
          </a:ln>
        </p:spPr>
        <p:txBody>
          <a:bodyPr>
            <a:spAutoFit/>
          </a:bodyPr>
          <a:lstStyle/>
          <a:p>
            <a:pPr eaLnBrk="1" hangingPunct="1"/>
            <a:r>
              <a:rPr lang="en-US" sz="1800" b="1" dirty="0">
                <a:solidFill>
                  <a:srgbClr val="000000"/>
                </a:solidFill>
              </a:rPr>
              <a:t>Coal 23%</a:t>
            </a:r>
          </a:p>
        </p:txBody>
      </p:sp>
      <p:sp>
        <p:nvSpPr>
          <p:cNvPr id="14345" name="Text Box 9"/>
          <p:cNvSpPr txBox="1">
            <a:spLocks noChangeArrowheads="1"/>
          </p:cNvSpPr>
          <p:nvPr/>
        </p:nvSpPr>
        <p:spPr bwMode="auto">
          <a:xfrm>
            <a:off x="4114800" y="1370013"/>
            <a:ext cx="977900" cy="915987"/>
          </a:xfrm>
          <a:prstGeom prst="rect">
            <a:avLst/>
          </a:prstGeom>
          <a:noFill/>
          <a:ln w="9525">
            <a:noFill/>
            <a:miter lim="800000"/>
            <a:headEnd/>
            <a:tailEnd/>
          </a:ln>
        </p:spPr>
        <p:txBody>
          <a:bodyPr>
            <a:spAutoFit/>
          </a:bodyPr>
          <a:lstStyle/>
          <a:p>
            <a:pPr algn="ctr" eaLnBrk="1" hangingPunct="1"/>
            <a:r>
              <a:rPr lang="en-US" sz="1800" b="1" dirty="0">
                <a:solidFill>
                  <a:srgbClr val="000000"/>
                </a:solidFill>
              </a:rPr>
              <a:t>Natural gas </a:t>
            </a:r>
            <a:br>
              <a:rPr lang="en-US" sz="1800" b="1" dirty="0">
                <a:solidFill>
                  <a:srgbClr val="000000"/>
                </a:solidFill>
              </a:rPr>
            </a:br>
            <a:r>
              <a:rPr lang="en-US" sz="1800" b="1" dirty="0">
                <a:solidFill>
                  <a:srgbClr val="000000"/>
                </a:solidFill>
              </a:rPr>
              <a:t>23%</a:t>
            </a:r>
          </a:p>
        </p:txBody>
      </p:sp>
      <p:sp>
        <p:nvSpPr>
          <p:cNvPr id="14346" name="Text Box 10"/>
          <p:cNvSpPr txBox="1">
            <a:spLocks noChangeArrowheads="1"/>
          </p:cNvSpPr>
          <p:nvPr/>
        </p:nvSpPr>
        <p:spPr bwMode="auto">
          <a:xfrm>
            <a:off x="4572000" y="4235450"/>
            <a:ext cx="647700" cy="641350"/>
          </a:xfrm>
          <a:prstGeom prst="rect">
            <a:avLst/>
          </a:prstGeom>
          <a:noFill/>
          <a:ln w="9525">
            <a:noFill/>
            <a:miter lim="800000"/>
            <a:headEnd/>
            <a:tailEnd/>
          </a:ln>
        </p:spPr>
        <p:txBody>
          <a:bodyPr>
            <a:spAutoFit/>
          </a:bodyPr>
          <a:lstStyle/>
          <a:p>
            <a:pPr algn="ctr" eaLnBrk="1" hangingPunct="1"/>
            <a:r>
              <a:rPr lang="en-US" sz="1800" b="1" dirty="0">
                <a:solidFill>
                  <a:srgbClr val="000000"/>
                </a:solidFill>
              </a:rPr>
              <a:t>Oil 39%</a:t>
            </a:r>
          </a:p>
        </p:txBody>
      </p:sp>
      <p:sp>
        <p:nvSpPr>
          <p:cNvPr id="14347" name="Text Box 11"/>
          <p:cNvSpPr txBox="1">
            <a:spLocks noChangeArrowheads="1"/>
          </p:cNvSpPr>
          <p:nvPr/>
        </p:nvSpPr>
        <p:spPr bwMode="auto">
          <a:xfrm>
            <a:off x="5387975" y="3124200"/>
            <a:ext cx="1698625" cy="366713"/>
          </a:xfrm>
          <a:prstGeom prst="rect">
            <a:avLst/>
          </a:prstGeom>
          <a:noFill/>
          <a:ln w="9525">
            <a:noFill/>
            <a:miter lim="800000"/>
            <a:headEnd/>
            <a:tailEnd/>
          </a:ln>
        </p:spPr>
        <p:txBody>
          <a:bodyPr>
            <a:spAutoFit/>
          </a:bodyPr>
          <a:lstStyle/>
          <a:p>
            <a:pPr algn="r" eaLnBrk="1" hangingPunct="1"/>
            <a:r>
              <a:rPr lang="en-US" sz="1800" b="1" dirty="0">
                <a:solidFill>
                  <a:srgbClr val="000000"/>
                </a:solidFill>
              </a:rPr>
              <a:t>Biomass 4%</a:t>
            </a:r>
          </a:p>
        </p:txBody>
      </p:sp>
      <p:sp>
        <p:nvSpPr>
          <p:cNvPr id="14348" name="Text Box 12"/>
          <p:cNvSpPr txBox="1">
            <a:spLocks noChangeArrowheads="1"/>
          </p:cNvSpPr>
          <p:nvPr/>
        </p:nvSpPr>
        <p:spPr bwMode="auto">
          <a:xfrm rot="3353924">
            <a:off x="953294" y="4763294"/>
            <a:ext cx="2755900" cy="366712"/>
          </a:xfrm>
          <a:prstGeom prst="rect">
            <a:avLst/>
          </a:prstGeom>
          <a:noFill/>
          <a:ln w="9525">
            <a:noFill/>
            <a:miter lim="800000"/>
            <a:headEnd/>
            <a:tailEnd/>
          </a:ln>
        </p:spPr>
        <p:txBody>
          <a:bodyPr>
            <a:spAutoFit/>
          </a:bodyPr>
          <a:lstStyle/>
          <a:p>
            <a:pPr eaLnBrk="1" hangingPunct="1"/>
            <a:r>
              <a:rPr lang="en-US" sz="1800" b="1" dirty="0"/>
              <a:t>NONRENEWABLE 93% </a:t>
            </a:r>
          </a:p>
        </p:txBody>
      </p:sp>
      <p:sp>
        <p:nvSpPr>
          <p:cNvPr id="14349" name="Text Box 13"/>
          <p:cNvSpPr txBox="1">
            <a:spLocks noChangeArrowheads="1"/>
          </p:cNvSpPr>
          <p:nvPr/>
        </p:nvSpPr>
        <p:spPr bwMode="auto">
          <a:xfrm>
            <a:off x="0" y="0"/>
            <a:ext cx="1752600" cy="366713"/>
          </a:xfrm>
          <a:prstGeom prst="rect">
            <a:avLst/>
          </a:prstGeom>
          <a:noFill/>
          <a:ln w="9525">
            <a:noFill/>
            <a:miter lim="800000"/>
            <a:headEnd/>
            <a:tailEnd/>
          </a:ln>
        </p:spPr>
        <p:txBody>
          <a:bodyPr>
            <a:spAutoFit/>
          </a:bodyPr>
          <a:lstStyle/>
          <a:p>
            <a:pPr eaLnBrk="1" hangingPunct="1"/>
            <a:r>
              <a:rPr lang="en-US" sz="1800" b="1" dirty="0">
                <a:solidFill>
                  <a:srgbClr val="000000"/>
                </a:solidFill>
              </a:rPr>
              <a:t>United States</a:t>
            </a:r>
          </a:p>
        </p:txBody>
      </p:sp>
      <p:sp>
        <p:nvSpPr>
          <p:cNvPr id="14350" name="Line 14"/>
          <p:cNvSpPr>
            <a:spLocks noChangeShapeType="1"/>
          </p:cNvSpPr>
          <p:nvPr/>
        </p:nvSpPr>
        <p:spPr bwMode="auto">
          <a:xfrm flipV="1">
            <a:off x="6705600" y="1371600"/>
            <a:ext cx="1371600" cy="1371600"/>
          </a:xfrm>
          <a:prstGeom prst="line">
            <a:avLst/>
          </a:prstGeom>
          <a:noFill/>
          <a:ln w="19050">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228600" y="79375"/>
            <a:ext cx="8763000" cy="1139825"/>
          </a:xfrm>
        </p:spPr>
        <p:txBody>
          <a:bodyPr/>
          <a:lstStyle/>
          <a:p>
            <a:pPr eaLnBrk="1" hangingPunct="1">
              <a:defRPr/>
            </a:pPr>
            <a:r>
              <a:rPr lang="en-US" dirty="0" smtClean="0"/>
              <a:t>Net Energy Ratios</a:t>
            </a:r>
          </a:p>
        </p:txBody>
      </p:sp>
      <p:sp>
        <p:nvSpPr>
          <p:cNvPr id="38916" name="Rectangle 4"/>
          <p:cNvSpPr>
            <a:spLocks noGrp="1" noChangeArrowheads="1"/>
          </p:cNvSpPr>
          <p:nvPr>
            <p:ph type="body" idx="1"/>
          </p:nvPr>
        </p:nvSpPr>
        <p:spPr>
          <a:xfrm>
            <a:off x="228600" y="1371600"/>
            <a:ext cx="8734425" cy="5486400"/>
          </a:xfrm>
        </p:spPr>
        <p:txBody>
          <a:bodyPr/>
          <a:lstStyle/>
          <a:p>
            <a:pPr eaLnBrk="1" hangingPunct="1">
              <a:lnSpc>
                <a:spcPct val="90000"/>
              </a:lnSpc>
              <a:buFont typeface="Wingdings" pitchFamily="1" charset="2"/>
              <a:buChar char="Ø"/>
              <a:defRPr/>
            </a:pPr>
            <a:r>
              <a:rPr lang="en-US" dirty="0" smtClean="0"/>
              <a:t>Total energy _________ : energy _______ to produce it</a:t>
            </a:r>
          </a:p>
          <a:p>
            <a:pPr eaLnBrk="1" hangingPunct="1">
              <a:lnSpc>
                <a:spcPct val="90000"/>
              </a:lnSpc>
              <a:buFont typeface="Wingdings" pitchFamily="1" charset="2"/>
              <a:buChar char="Ø"/>
              <a:defRPr/>
            </a:pPr>
            <a:r>
              <a:rPr lang="en-US" dirty="0" smtClean="0"/>
              <a:t>Example: 10 units of energy in oil produced, use 8 units of energy to produce it</a:t>
            </a:r>
          </a:p>
          <a:p>
            <a:pPr eaLnBrk="1" hangingPunct="1">
              <a:lnSpc>
                <a:spcPct val="90000"/>
              </a:lnSpc>
              <a:buFont typeface="Wingdings" pitchFamily="1" charset="2"/>
              <a:buNone/>
              <a:defRPr/>
            </a:pPr>
            <a:r>
              <a:rPr lang="en-US" dirty="0" smtClean="0"/>
              <a:t> 	10:8 = 1.25</a:t>
            </a:r>
          </a:p>
          <a:p>
            <a:pPr eaLnBrk="1" hangingPunct="1">
              <a:lnSpc>
                <a:spcPct val="90000"/>
              </a:lnSpc>
              <a:buFont typeface="Wingdings" pitchFamily="1" charset="2"/>
              <a:buChar char="Ø"/>
              <a:defRPr/>
            </a:pPr>
            <a:r>
              <a:rPr lang="en-US" dirty="0" smtClean="0"/>
              <a:t>The higher the net energy ratio, the greater the net energy available. Ratios &lt; 1 indicate a net energy _________.</a:t>
            </a:r>
          </a:p>
        </p:txBody>
      </p:sp>
      <p:sp>
        <p:nvSpPr>
          <p:cNvPr id="38917" name="Text Box 5"/>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dirty="0">
                <a:effectLst>
                  <a:outerShdw blurRad="38100" dist="38100" dir="2700000" algn="tl">
                    <a:srgbClr val="000000"/>
                  </a:outerShdw>
                </a:effectLst>
                <a:latin typeface="Arial" charset="0"/>
              </a:rPr>
              <a:t>Figure 16-4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604"/>
          <p:cNvPicPr>
            <a:picLocks noChangeAspect="1" noChangeArrowheads="1"/>
          </p:cNvPicPr>
          <p:nvPr/>
        </p:nvPicPr>
        <p:blipFill>
          <a:blip r:embed="rId3" cstate="print"/>
          <a:srcRect l="34691"/>
          <a:stretch>
            <a:fillRect/>
          </a:stretch>
        </p:blipFill>
        <p:spPr bwMode="auto">
          <a:xfrm>
            <a:off x="4572000" y="0"/>
            <a:ext cx="4267200" cy="6858000"/>
          </a:xfrm>
          <a:prstGeom prst="rect">
            <a:avLst/>
          </a:prstGeom>
          <a:noFill/>
          <a:ln w="9525">
            <a:noFill/>
            <a:miter lim="800000"/>
            <a:headEnd/>
            <a:tailEnd/>
          </a:ln>
        </p:spPr>
      </p:pic>
      <p:sp>
        <p:nvSpPr>
          <p:cNvPr id="18435" name="Rectangle 3" hidden="1"/>
          <p:cNvSpPr>
            <a:spLocks noGrp="1" noChangeArrowheads="1"/>
          </p:cNvSpPr>
          <p:nvPr>
            <p:ph type="title"/>
          </p:nvPr>
        </p:nvSpPr>
        <p:spPr>
          <a:xfrm>
            <a:off x="1752600" y="274638"/>
            <a:ext cx="8229600" cy="1143000"/>
          </a:xfrm>
        </p:spPr>
        <p:txBody>
          <a:bodyPr/>
          <a:lstStyle/>
          <a:p>
            <a:pPr eaLnBrk="1" hangingPunct="1"/>
            <a:r>
              <a:rPr lang="en-US" dirty="0" smtClean="0"/>
              <a:t>	</a:t>
            </a:r>
          </a:p>
        </p:txBody>
      </p:sp>
      <p:sp>
        <p:nvSpPr>
          <p:cNvPr id="18436" name="Rectangle 4"/>
          <p:cNvSpPr>
            <a:spLocks noChangeArrowheads="1"/>
          </p:cNvSpPr>
          <p:nvPr/>
        </p:nvSpPr>
        <p:spPr bwMode="auto">
          <a:xfrm>
            <a:off x="7662863" y="6562725"/>
            <a:ext cx="1481137" cy="295275"/>
          </a:xfrm>
          <a:prstGeom prst="rect">
            <a:avLst/>
          </a:prstGeom>
          <a:noFill/>
          <a:ln w="9525">
            <a:noFill/>
            <a:miter lim="800000"/>
            <a:headEnd/>
            <a:tailEnd/>
          </a:ln>
        </p:spPr>
        <p:txBody>
          <a:bodyPr wrap="none" lIns="82058" tIns="41029" rIns="82058" bIns="41029"/>
          <a:lstStyle/>
          <a:p>
            <a:pPr algn="r" defTabSz="820738"/>
            <a:r>
              <a:rPr lang="en-US" sz="1400" b="1" dirty="0"/>
              <a:t>Fig. 16-4, p. 358</a:t>
            </a:r>
          </a:p>
        </p:txBody>
      </p:sp>
      <p:sp>
        <p:nvSpPr>
          <p:cNvPr id="40965" name="Text Box 5"/>
          <p:cNvSpPr txBox="1">
            <a:spLocks noChangeArrowheads="1"/>
          </p:cNvSpPr>
          <p:nvPr/>
        </p:nvSpPr>
        <p:spPr bwMode="auto">
          <a:xfrm>
            <a:off x="2882900" y="152400"/>
            <a:ext cx="1765300" cy="304800"/>
          </a:xfrm>
          <a:prstGeom prst="rect">
            <a:avLst/>
          </a:prstGeom>
          <a:noFill/>
          <a:ln w="9525">
            <a:noFill/>
            <a:miter lim="800000"/>
            <a:headEnd/>
            <a:tailEnd/>
          </a:ln>
          <a:effectLst/>
        </p:spPr>
        <p:txBody>
          <a:bodyPr>
            <a:spAutoFit/>
          </a:bodyPr>
          <a:lstStyle/>
          <a:p>
            <a:pPr algn="r" eaLnBrk="1" hangingPunct="1">
              <a:defRPr/>
            </a:pPr>
            <a:r>
              <a:rPr lang="en-US" sz="1400" b="1" u="sng" dirty="0">
                <a:solidFill>
                  <a:srgbClr val="000000"/>
                </a:solidFill>
                <a:effectLst>
                  <a:outerShdw blurRad="38100" dist="38100" dir="2700000" algn="tl">
                    <a:srgbClr val="C0C0C0"/>
                  </a:outerShdw>
                </a:effectLst>
                <a:latin typeface="Arial" charset="0"/>
              </a:rPr>
              <a:t>Space Heating</a:t>
            </a:r>
          </a:p>
        </p:txBody>
      </p:sp>
      <p:sp>
        <p:nvSpPr>
          <p:cNvPr id="18438" name="Text Box 6"/>
          <p:cNvSpPr txBox="1">
            <a:spLocks noChangeArrowheads="1"/>
          </p:cNvSpPr>
          <p:nvPr/>
        </p:nvSpPr>
        <p:spPr bwMode="auto">
          <a:xfrm>
            <a:off x="2997200" y="461963"/>
            <a:ext cx="1651000" cy="304800"/>
          </a:xfrm>
          <a:prstGeom prst="rect">
            <a:avLst/>
          </a:prstGeom>
          <a:noFill/>
          <a:ln w="9525">
            <a:noFill/>
            <a:miter lim="800000"/>
            <a:headEnd/>
            <a:tailEnd/>
          </a:ln>
        </p:spPr>
        <p:txBody>
          <a:bodyPr>
            <a:spAutoFit/>
          </a:bodyPr>
          <a:lstStyle/>
          <a:p>
            <a:pPr algn="r" eaLnBrk="1" hangingPunct="1"/>
            <a:r>
              <a:rPr lang="en-US" sz="1400" b="1" dirty="0">
                <a:solidFill>
                  <a:srgbClr val="000000"/>
                </a:solidFill>
              </a:rPr>
              <a:t>Passive solar</a:t>
            </a:r>
          </a:p>
        </p:txBody>
      </p:sp>
      <p:sp>
        <p:nvSpPr>
          <p:cNvPr id="18439" name="Text Box 7"/>
          <p:cNvSpPr txBox="1">
            <a:spLocks noChangeArrowheads="1"/>
          </p:cNvSpPr>
          <p:nvPr/>
        </p:nvSpPr>
        <p:spPr bwMode="auto">
          <a:xfrm>
            <a:off x="5522913" y="542925"/>
            <a:ext cx="508000" cy="304800"/>
          </a:xfrm>
          <a:prstGeom prst="rect">
            <a:avLst/>
          </a:prstGeom>
          <a:noFill/>
          <a:ln w="9525">
            <a:noFill/>
            <a:miter lim="800000"/>
            <a:headEnd/>
            <a:tailEnd/>
          </a:ln>
        </p:spPr>
        <p:txBody>
          <a:bodyPr>
            <a:spAutoFit/>
          </a:bodyPr>
          <a:lstStyle/>
          <a:p>
            <a:pPr eaLnBrk="1" hangingPunct="1"/>
            <a:r>
              <a:rPr lang="en-US" sz="1400" b="1" dirty="0">
                <a:solidFill>
                  <a:srgbClr val="000000"/>
                </a:solidFill>
              </a:rPr>
              <a:t>5.8</a:t>
            </a:r>
          </a:p>
        </p:txBody>
      </p:sp>
      <p:sp>
        <p:nvSpPr>
          <p:cNvPr id="18440" name="Text Box 8"/>
          <p:cNvSpPr txBox="1">
            <a:spLocks noChangeArrowheads="1"/>
          </p:cNvSpPr>
          <p:nvPr/>
        </p:nvSpPr>
        <p:spPr bwMode="auto">
          <a:xfrm>
            <a:off x="3213100" y="701675"/>
            <a:ext cx="1435100" cy="304800"/>
          </a:xfrm>
          <a:prstGeom prst="rect">
            <a:avLst/>
          </a:prstGeom>
          <a:noFill/>
          <a:ln w="9525">
            <a:noFill/>
            <a:miter lim="800000"/>
            <a:headEnd/>
            <a:tailEnd/>
          </a:ln>
        </p:spPr>
        <p:txBody>
          <a:bodyPr>
            <a:spAutoFit/>
          </a:bodyPr>
          <a:lstStyle/>
          <a:p>
            <a:pPr algn="r" eaLnBrk="1" hangingPunct="1"/>
            <a:r>
              <a:rPr lang="en-US" sz="1400" b="1" dirty="0">
                <a:solidFill>
                  <a:srgbClr val="000000"/>
                </a:solidFill>
              </a:rPr>
              <a:t>Natural gas</a:t>
            </a:r>
          </a:p>
        </p:txBody>
      </p:sp>
      <p:sp>
        <p:nvSpPr>
          <p:cNvPr id="18441" name="Text Box 9"/>
          <p:cNvSpPr txBox="1">
            <a:spLocks noChangeArrowheads="1"/>
          </p:cNvSpPr>
          <p:nvPr/>
        </p:nvSpPr>
        <p:spPr bwMode="auto">
          <a:xfrm>
            <a:off x="4152900" y="952500"/>
            <a:ext cx="495300" cy="304800"/>
          </a:xfrm>
          <a:prstGeom prst="rect">
            <a:avLst/>
          </a:prstGeom>
          <a:noFill/>
          <a:ln w="9525">
            <a:noFill/>
            <a:miter lim="800000"/>
            <a:headEnd/>
            <a:tailEnd/>
          </a:ln>
        </p:spPr>
        <p:txBody>
          <a:bodyPr>
            <a:spAutoFit/>
          </a:bodyPr>
          <a:lstStyle/>
          <a:p>
            <a:pPr algn="r" eaLnBrk="1" hangingPunct="1"/>
            <a:r>
              <a:rPr lang="en-US" sz="1400" b="1" dirty="0">
                <a:solidFill>
                  <a:srgbClr val="000000"/>
                </a:solidFill>
              </a:rPr>
              <a:t>Oil</a:t>
            </a:r>
          </a:p>
        </p:txBody>
      </p:sp>
      <p:sp>
        <p:nvSpPr>
          <p:cNvPr id="18442" name="Text Box 10"/>
          <p:cNvSpPr txBox="1">
            <a:spLocks noChangeArrowheads="1"/>
          </p:cNvSpPr>
          <p:nvPr/>
        </p:nvSpPr>
        <p:spPr bwMode="auto">
          <a:xfrm>
            <a:off x="5337175" y="1000125"/>
            <a:ext cx="508000" cy="304800"/>
          </a:xfrm>
          <a:prstGeom prst="rect">
            <a:avLst/>
          </a:prstGeom>
          <a:noFill/>
          <a:ln w="9525">
            <a:noFill/>
            <a:miter lim="800000"/>
            <a:headEnd/>
            <a:tailEnd/>
          </a:ln>
        </p:spPr>
        <p:txBody>
          <a:bodyPr>
            <a:spAutoFit/>
          </a:bodyPr>
          <a:lstStyle/>
          <a:p>
            <a:pPr eaLnBrk="1" hangingPunct="1"/>
            <a:r>
              <a:rPr lang="en-US" sz="1400" b="1" dirty="0">
                <a:solidFill>
                  <a:srgbClr val="000000"/>
                </a:solidFill>
              </a:rPr>
              <a:t>4.5</a:t>
            </a:r>
          </a:p>
        </p:txBody>
      </p:sp>
      <p:sp>
        <p:nvSpPr>
          <p:cNvPr id="18443" name="Text Box 11"/>
          <p:cNvSpPr txBox="1">
            <a:spLocks noChangeArrowheads="1"/>
          </p:cNvSpPr>
          <p:nvPr/>
        </p:nvSpPr>
        <p:spPr bwMode="auto">
          <a:xfrm>
            <a:off x="3162300" y="1160463"/>
            <a:ext cx="1485900" cy="304800"/>
          </a:xfrm>
          <a:prstGeom prst="rect">
            <a:avLst/>
          </a:prstGeom>
          <a:noFill/>
          <a:ln w="9525">
            <a:noFill/>
            <a:miter lim="800000"/>
            <a:headEnd/>
            <a:tailEnd/>
          </a:ln>
        </p:spPr>
        <p:txBody>
          <a:bodyPr>
            <a:spAutoFit/>
          </a:bodyPr>
          <a:lstStyle/>
          <a:p>
            <a:pPr algn="r" eaLnBrk="1" hangingPunct="1"/>
            <a:r>
              <a:rPr lang="en-US" sz="1400" b="1" dirty="0">
                <a:solidFill>
                  <a:srgbClr val="000000"/>
                </a:solidFill>
              </a:rPr>
              <a:t>Active solar</a:t>
            </a:r>
          </a:p>
        </p:txBody>
      </p:sp>
      <p:sp>
        <p:nvSpPr>
          <p:cNvPr id="18444" name="Text Box 12"/>
          <p:cNvSpPr txBox="1">
            <a:spLocks noChangeArrowheads="1"/>
          </p:cNvSpPr>
          <p:nvPr/>
        </p:nvSpPr>
        <p:spPr bwMode="auto">
          <a:xfrm>
            <a:off x="4924425" y="1250950"/>
            <a:ext cx="508000" cy="304800"/>
          </a:xfrm>
          <a:prstGeom prst="rect">
            <a:avLst/>
          </a:prstGeom>
          <a:noFill/>
          <a:ln w="9525">
            <a:noFill/>
            <a:miter lim="800000"/>
            <a:headEnd/>
            <a:tailEnd/>
          </a:ln>
        </p:spPr>
        <p:txBody>
          <a:bodyPr>
            <a:spAutoFit/>
          </a:bodyPr>
          <a:lstStyle/>
          <a:p>
            <a:pPr eaLnBrk="1" hangingPunct="1"/>
            <a:r>
              <a:rPr lang="en-US" sz="1400" b="1" dirty="0">
                <a:solidFill>
                  <a:srgbClr val="000000"/>
                </a:solidFill>
              </a:rPr>
              <a:t>1.9</a:t>
            </a:r>
          </a:p>
        </p:txBody>
      </p:sp>
      <p:sp>
        <p:nvSpPr>
          <p:cNvPr id="18445" name="Text Box 13"/>
          <p:cNvSpPr txBox="1">
            <a:spLocks noChangeArrowheads="1"/>
          </p:cNvSpPr>
          <p:nvPr/>
        </p:nvSpPr>
        <p:spPr bwMode="auto">
          <a:xfrm>
            <a:off x="2628900" y="1412875"/>
            <a:ext cx="2019300" cy="304800"/>
          </a:xfrm>
          <a:prstGeom prst="rect">
            <a:avLst/>
          </a:prstGeom>
          <a:noFill/>
          <a:ln w="9525">
            <a:noFill/>
            <a:miter lim="800000"/>
            <a:headEnd/>
            <a:tailEnd/>
          </a:ln>
        </p:spPr>
        <p:txBody>
          <a:bodyPr>
            <a:spAutoFit/>
          </a:bodyPr>
          <a:lstStyle/>
          <a:p>
            <a:pPr algn="r" eaLnBrk="1" hangingPunct="1"/>
            <a:r>
              <a:rPr lang="en-US" sz="1400" b="1" dirty="0">
                <a:solidFill>
                  <a:srgbClr val="000000"/>
                </a:solidFill>
              </a:rPr>
              <a:t>Coal gasification</a:t>
            </a:r>
          </a:p>
        </p:txBody>
      </p:sp>
      <p:sp>
        <p:nvSpPr>
          <p:cNvPr id="18446" name="Text Box 14"/>
          <p:cNvSpPr txBox="1">
            <a:spLocks noChangeArrowheads="1"/>
          </p:cNvSpPr>
          <p:nvPr/>
        </p:nvSpPr>
        <p:spPr bwMode="auto">
          <a:xfrm>
            <a:off x="4840288" y="1487488"/>
            <a:ext cx="508000" cy="304800"/>
          </a:xfrm>
          <a:prstGeom prst="rect">
            <a:avLst/>
          </a:prstGeom>
          <a:noFill/>
          <a:ln w="9525">
            <a:noFill/>
            <a:miter lim="800000"/>
            <a:headEnd/>
            <a:tailEnd/>
          </a:ln>
        </p:spPr>
        <p:txBody>
          <a:bodyPr>
            <a:spAutoFit/>
          </a:bodyPr>
          <a:lstStyle/>
          <a:p>
            <a:pPr eaLnBrk="1" hangingPunct="1"/>
            <a:r>
              <a:rPr lang="en-US" sz="1400" b="1" dirty="0">
                <a:solidFill>
                  <a:srgbClr val="000000"/>
                </a:solidFill>
              </a:rPr>
              <a:t>1.5</a:t>
            </a:r>
          </a:p>
        </p:txBody>
      </p:sp>
      <p:sp>
        <p:nvSpPr>
          <p:cNvPr id="18447" name="Text Box 15"/>
          <p:cNvSpPr txBox="1">
            <a:spLocks noChangeArrowheads="1"/>
          </p:cNvSpPr>
          <p:nvPr/>
        </p:nvSpPr>
        <p:spPr bwMode="auto">
          <a:xfrm>
            <a:off x="190500" y="1663700"/>
            <a:ext cx="4457700" cy="304800"/>
          </a:xfrm>
          <a:prstGeom prst="rect">
            <a:avLst/>
          </a:prstGeom>
          <a:noFill/>
          <a:ln w="9525">
            <a:noFill/>
            <a:miter lim="800000"/>
            <a:headEnd/>
            <a:tailEnd/>
          </a:ln>
        </p:spPr>
        <p:txBody>
          <a:bodyPr>
            <a:spAutoFit/>
          </a:bodyPr>
          <a:lstStyle/>
          <a:p>
            <a:pPr algn="r" eaLnBrk="1" hangingPunct="1"/>
            <a:r>
              <a:rPr lang="en-US" sz="1400" b="1" dirty="0">
                <a:solidFill>
                  <a:srgbClr val="000000"/>
                </a:solidFill>
              </a:rPr>
              <a:t>Electric resistance heating (coal-fired plant)</a:t>
            </a:r>
          </a:p>
        </p:txBody>
      </p:sp>
      <p:sp>
        <p:nvSpPr>
          <p:cNvPr id="18448" name="Text Box 16"/>
          <p:cNvSpPr txBox="1">
            <a:spLocks noChangeArrowheads="1"/>
          </p:cNvSpPr>
          <p:nvPr/>
        </p:nvSpPr>
        <p:spPr bwMode="auto">
          <a:xfrm>
            <a:off x="4727575" y="1752600"/>
            <a:ext cx="508000" cy="304800"/>
          </a:xfrm>
          <a:prstGeom prst="rect">
            <a:avLst/>
          </a:prstGeom>
          <a:noFill/>
          <a:ln w="9525">
            <a:noFill/>
            <a:miter lim="800000"/>
            <a:headEnd/>
            <a:tailEnd/>
          </a:ln>
        </p:spPr>
        <p:txBody>
          <a:bodyPr>
            <a:spAutoFit/>
          </a:bodyPr>
          <a:lstStyle/>
          <a:p>
            <a:pPr eaLnBrk="1" hangingPunct="1"/>
            <a:r>
              <a:rPr lang="en-US" sz="1400" b="1" dirty="0">
                <a:solidFill>
                  <a:srgbClr val="000000"/>
                </a:solidFill>
              </a:rPr>
              <a:t>0.4</a:t>
            </a:r>
          </a:p>
        </p:txBody>
      </p:sp>
      <p:sp>
        <p:nvSpPr>
          <p:cNvPr id="18449" name="Text Box 17"/>
          <p:cNvSpPr txBox="1">
            <a:spLocks noChangeArrowheads="1"/>
          </p:cNvSpPr>
          <p:nvPr/>
        </p:nvSpPr>
        <p:spPr bwMode="auto">
          <a:xfrm>
            <a:off x="4727575" y="1981200"/>
            <a:ext cx="508000" cy="304800"/>
          </a:xfrm>
          <a:prstGeom prst="rect">
            <a:avLst/>
          </a:prstGeom>
          <a:noFill/>
          <a:ln w="9525">
            <a:noFill/>
            <a:miter lim="800000"/>
            <a:headEnd/>
            <a:tailEnd/>
          </a:ln>
        </p:spPr>
        <p:txBody>
          <a:bodyPr>
            <a:spAutoFit/>
          </a:bodyPr>
          <a:lstStyle/>
          <a:p>
            <a:pPr eaLnBrk="1" hangingPunct="1"/>
            <a:r>
              <a:rPr lang="en-US" sz="1400" b="1" dirty="0">
                <a:solidFill>
                  <a:srgbClr val="000000"/>
                </a:solidFill>
              </a:rPr>
              <a:t>0.4</a:t>
            </a:r>
          </a:p>
        </p:txBody>
      </p:sp>
      <p:sp>
        <p:nvSpPr>
          <p:cNvPr id="18450" name="Text Box 18"/>
          <p:cNvSpPr txBox="1">
            <a:spLocks noChangeArrowheads="1"/>
          </p:cNvSpPr>
          <p:nvPr/>
        </p:nvSpPr>
        <p:spPr bwMode="auto">
          <a:xfrm>
            <a:off x="876300" y="2305050"/>
            <a:ext cx="3771900" cy="304800"/>
          </a:xfrm>
          <a:prstGeom prst="rect">
            <a:avLst/>
          </a:prstGeom>
          <a:noFill/>
          <a:ln w="9525">
            <a:noFill/>
            <a:miter lim="800000"/>
            <a:headEnd/>
            <a:tailEnd/>
          </a:ln>
        </p:spPr>
        <p:txBody>
          <a:bodyPr>
            <a:spAutoFit/>
          </a:bodyPr>
          <a:lstStyle/>
          <a:p>
            <a:pPr algn="r" eaLnBrk="1" hangingPunct="1"/>
            <a:r>
              <a:rPr lang="en-US" sz="1400" b="1" dirty="0">
                <a:solidFill>
                  <a:srgbClr val="000000"/>
                </a:solidFill>
              </a:rPr>
              <a:t>Electric resistance heating (nuclear plant)</a:t>
            </a:r>
          </a:p>
        </p:txBody>
      </p:sp>
      <p:sp>
        <p:nvSpPr>
          <p:cNvPr id="18451" name="Text Box 19"/>
          <p:cNvSpPr txBox="1">
            <a:spLocks noChangeArrowheads="1"/>
          </p:cNvSpPr>
          <p:nvPr/>
        </p:nvSpPr>
        <p:spPr bwMode="auto">
          <a:xfrm>
            <a:off x="4679950" y="2373313"/>
            <a:ext cx="508000" cy="304800"/>
          </a:xfrm>
          <a:prstGeom prst="rect">
            <a:avLst/>
          </a:prstGeom>
          <a:noFill/>
          <a:ln w="9525">
            <a:noFill/>
            <a:miter lim="800000"/>
            <a:headEnd/>
            <a:tailEnd/>
          </a:ln>
        </p:spPr>
        <p:txBody>
          <a:bodyPr>
            <a:spAutoFit/>
          </a:bodyPr>
          <a:lstStyle/>
          <a:p>
            <a:pPr eaLnBrk="1" hangingPunct="1"/>
            <a:r>
              <a:rPr lang="en-US" sz="1400" b="1" dirty="0">
                <a:solidFill>
                  <a:srgbClr val="000000"/>
                </a:solidFill>
              </a:rPr>
              <a:t>0.3</a:t>
            </a:r>
          </a:p>
        </p:txBody>
      </p:sp>
      <p:sp>
        <p:nvSpPr>
          <p:cNvPr id="40980" name="Text Box 20"/>
          <p:cNvSpPr txBox="1">
            <a:spLocks noChangeArrowheads="1"/>
          </p:cNvSpPr>
          <p:nvPr/>
        </p:nvSpPr>
        <p:spPr bwMode="auto">
          <a:xfrm>
            <a:off x="838200" y="2632075"/>
            <a:ext cx="3810000" cy="304800"/>
          </a:xfrm>
          <a:prstGeom prst="rect">
            <a:avLst/>
          </a:prstGeom>
          <a:noFill/>
          <a:ln w="9525">
            <a:noFill/>
            <a:miter lim="800000"/>
            <a:headEnd/>
            <a:tailEnd/>
          </a:ln>
          <a:effectLst/>
        </p:spPr>
        <p:txBody>
          <a:bodyPr>
            <a:spAutoFit/>
          </a:bodyPr>
          <a:lstStyle/>
          <a:p>
            <a:pPr algn="r" eaLnBrk="1" hangingPunct="1">
              <a:defRPr/>
            </a:pPr>
            <a:r>
              <a:rPr lang="en-US" sz="1400" b="1" u="sng" dirty="0">
                <a:solidFill>
                  <a:srgbClr val="000000"/>
                </a:solidFill>
                <a:effectLst>
                  <a:outerShdw blurRad="38100" dist="38100" dir="2700000" algn="tl">
                    <a:srgbClr val="C0C0C0"/>
                  </a:outerShdw>
                </a:effectLst>
                <a:latin typeface="Arial" charset="0"/>
              </a:rPr>
              <a:t>High-Temperature Industrial Heat</a:t>
            </a:r>
          </a:p>
        </p:txBody>
      </p:sp>
      <p:sp>
        <p:nvSpPr>
          <p:cNvPr id="18453" name="Text Box 21"/>
          <p:cNvSpPr txBox="1">
            <a:spLocks noChangeArrowheads="1"/>
          </p:cNvSpPr>
          <p:nvPr/>
        </p:nvSpPr>
        <p:spPr bwMode="auto">
          <a:xfrm>
            <a:off x="8534400" y="3054350"/>
            <a:ext cx="635000" cy="304800"/>
          </a:xfrm>
          <a:prstGeom prst="rect">
            <a:avLst/>
          </a:prstGeom>
          <a:noFill/>
          <a:ln w="9525">
            <a:noFill/>
            <a:miter lim="800000"/>
            <a:headEnd/>
            <a:tailEnd/>
          </a:ln>
        </p:spPr>
        <p:txBody>
          <a:bodyPr>
            <a:spAutoFit/>
          </a:bodyPr>
          <a:lstStyle/>
          <a:p>
            <a:pPr algn="r" eaLnBrk="1" hangingPunct="1"/>
            <a:r>
              <a:rPr lang="en-US" sz="1400" b="1" dirty="0">
                <a:solidFill>
                  <a:srgbClr val="000000"/>
                </a:solidFill>
              </a:rPr>
              <a:t>28.2</a:t>
            </a:r>
          </a:p>
        </p:txBody>
      </p:sp>
      <p:sp>
        <p:nvSpPr>
          <p:cNvPr id="18454" name="Text Box 22"/>
          <p:cNvSpPr txBox="1">
            <a:spLocks noChangeArrowheads="1"/>
          </p:cNvSpPr>
          <p:nvPr/>
        </p:nvSpPr>
        <p:spPr bwMode="auto">
          <a:xfrm>
            <a:off x="2349500" y="3048000"/>
            <a:ext cx="2298700" cy="304800"/>
          </a:xfrm>
          <a:prstGeom prst="rect">
            <a:avLst/>
          </a:prstGeom>
          <a:noFill/>
          <a:ln w="9525">
            <a:noFill/>
            <a:miter lim="800000"/>
            <a:headEnd/>
            <a:tailEnd/>
          </a:ln>
        </p:spPr>
        <p:txBody>
          <a:bodyPr>
            <a:spAutoFit/>
          </a:bodyPr>
          <a:lstStyle/>
          <a:p>
            <a:pPr algn="r" eaLnBrk="1" hangingPunct="1"/>
            <a:r>
              <a:rPr lang="en-US" sz="1400" b="1" dirty="0">
                <a:solidFill>
                  <a:srgbClr val="000000"/>
                </a:solidFill>
              </a:rPr>
              <a:t>Surface-mined coal</a:t>
            </a:r>
          </a:p>
        </p:txBody>
      </p:sp>
      <p:sp>
        <p:nvSpPr>
          <p:cNvPr id="18455" name="Text Box 23"/>
          <p:cNvSpPr txBox="1">
            <a:spLocks noChangeArrowheads="1"/>
          </p:cNvSpPr>
          <p:nvPr/>
        </p:nvSpPr>
        <p:spPr bwMode="auto">
          <a:xfrm>
            <a:off x="1739900" y="3276600"/>
            <a:ext cx="2908300" cy="304800"/>
          </a:xfrm>
          <a:prstGeom prst="rect">
            <a:avLst/>
          </a:prstGeom>
          <a:noFill/>
          <a:ln w="9525">
            <a:noFill/>
            <a:miter lim="800000"/>
            <a:headEnd/>
            <a:tailEnd/>
          </a:ln>
        </p:spPr>
        <p:txBody>
          <a:bodyPr>
            <a:spAutoFit/>
          </a:bodyPr>
          <a:lstStyle/>
          <a:p>
            <a:pPr algn="r" eaLnBrk="1" hangingPunct="1"/>
            <a:r>
              <a:rPr lang="en-US" sz="1400" b="1" dirty="0">
                <a:solidFill>
                  <a:srgbClr val="000000"/>
                </a:solidFill>
              </a:rPr>
              <a:t>Underground-mined coal</a:t>
            </a:r>
          </a:p>
        </p:txBody>
      </p:sp>
      <p:sp>
        <p:nvSpPr>
          <p:cNvPr id="18456" name="Text Box 24"/>
          <p:cNvSpPr txBox="1">
            <a:spLocks noChangeArrowheads="1"/>
          </p:cNvSpPr>
          <p:nvPr/>
        </p:nvSpPr>
        <p:spPr bwMode="auto">
          <a:xfrm>
            <a:off x="8382000" y="3352800"/>
            <a:ext cx="635000" cy="304800"/>
          </a:xfrm>
          <a:prstGeom prst="rect">
            <a:avLst/>
          </a:prstGeom>
          <a:noFill/>
          <a:ln w="9525">
            <a:noFill/>
            <a:miter lim="800000"/>
            <a:headEnd/>
            <a:tailEnd/>
          </a:ln>
        </p:spPr>
        <p:txBody>
          <a:bodyPr>
            <a:spAutoFit/>
          </a:bodyPr>
          <a:lstStyle/>
          <a:p>
            <a:pPr eaLnBrk="1" hangingPunct="1"/>
            <a:r>
              <a:rPr lang="en-US" sz="1400" b="1" dirty="0">
                <a:solidFill>
                  <a:srgbClr val="000000"/>
                </a:solidFill>
              </a:rPr>
              <a:t>25.8</a:t>
            </a:r>
          </a:p>
        </p:txBody>
      </p:sp>
      <p:sp>
        <p:nvSpPr>
          <p:cNvPr id="18457" name="Text Box 25"/>
          <p:cNvSpPr txBox="1">
            <a:spLocks noChangeArrowheads="1"/>
          </p:cNvSpPr>
          <p:nvPr/>
        </p:nvSpPr>
        <p:spPr bwMode="auto">
          <a:xfrm>
            <a:off x="3213100" y="3527425"/>
            <a:ext cx="1435100" cy="304800"/>
          </a:xfrm>
          <a:prstGeom prst="rect">
            <a:avLst/>
          </a:prstGeom>
          <a:noFill/>
          <a:ln w="9525">
            <a:noFill/>
            <a:miter lim="800000"/>
            <a:headEnd/>
            <a:tailEnd/>
          </a:ln>
        </p:spPr>
        <p:txBody>
          <a:bodyPr>
            <a:spAutoFit/>
          </a:bodyPr>
          <a:lstStyle/>
          <a:p>
            <a:pPr algn="r" eaLnBrk="1" hangingPunct="1"/>
            <a:r>
              <a:rPr lang="en-US" sz="1400" b="1" dirty="0">
                <a:solidFill>
                  <a:srgbClr val="000000"/>
                </a:solidFill>
              </a:rPr>
              <a:t>Natural gas</a:t>
            </a:r>
          </a:p>
        </p:txBody>
      </p:sp>
      <p:sp>
        <p:nvSpPr>
          <p:cNvPr id="18458" name="Text Box 26"/>
          <p:cNvSpPr txBox="1">
            <a:spLocks noChangeArrowheads="1"/>
          </p:cNvSpPr>
          <p:nvPr/>
        </p:nvSpPr>
        <p:spPr bwMode="auto">
          <a:xfrm>
            <a:off x="5334000" y="3567113"/>
            <a:ext cx="508000" cy="304800"/>
          </a:xfrm>
          <a:prstGeom prst="rect">
            <a:avLst/>
          </a:prstGeom>
          <a:noFill/>
          <a:ln w="9525">
            <a:noFill/>
            <a:miter lim="800000"/>
            <a:headEnd/>
            <a:tailEnd/>
          </a:ln>
        </p:spPr>
        <p:txBody>
          <a:bodyPr>
            <a:spAutoFit/>
          </a:bodyPr>
          <a:lstStyle/>
          <a:p>
            <a:pPr eaLnBrk="1" hangingPunct="1"/>
            <a:r>
              <a:rPr lang="en-US" sz="1400" b="1" dirty="0">
                <a:solidFill>
                  <a:srgbClr val="000000"/>
                </a:solidFill>
              </a:rPr>
              <a:t>4.9</a:t>
            </a:r>
          </a:p>
        </p:txBody>
      </p:sp>
      <p:sp>
        <p:nvSpPr>
          <p:cNvPr id="18459" name="Text Box 27"/>
          <p:cNvSpPr txBox="1">
            <a:spLocks noChangeArrowheads="1"/>
          </p:cNvSpPr>
          <p:nvPr/>
        </p:nvSpPr>
        <p:spPr bwMode="auto">
          <a:xfrm>
            <a:off x="4152900" y="3779838"/>
            <a:ext cx="495300" cy="304800"/>
          </a:xfrm>
          <a:prstGeom prst="rect">
            <a:avLst/>
          </a:prstGeom>
          <a:noFill/>
          <a:ln w="9525">
            <a:noFill/>
            <a:miter lim="800000"/>
            <a:headEnd/>
            <a:tailEnd/>
          </a:ln>
        </p:spPr>
        <p:txBody>
          <a:bodyPr>
            <a:spAutoFit/>
          </a:bodyPr>
          <a:lstStyle/>
          <a:p>
            <a:pPr algn="r" eaLnBrk="1" hangingPunct="1"/>
            <a:r>
              <a:rPr lang="en-US" sz="1400" b="1" dirty="0">
                <a:solidFill>
                  <a:srgbClr val="000000"/>
                </a:solidFill>
              </a:rPr>
              <a:t>Oil</a:t>
            </a:r>
          </a:p>
        </p:txBody>
      </p:sp>
      <p:sp>
        <p:nvSpPr>
          <p:cNvPr id="18460" name="Text Box 28"/>
          <p:cNvSpPr txBox="1">
            <a:spLocks noChangeArrowheads="1"/>
          </p:cNvSpPr>
          <p:nvPr/>
        </p:nvSpPr>
        <p:spPr bwMode="auto">
          <a:xfrm>
            <a:off x="5334000" y="3797300"/>
            <a:ext cx="508000" cy="304800"/>
          </a:xfrm>
          <a:prstGeom prst="rect">
            <a:avLst/>
          </a:prstGeom>
          <a:noFill/>
          <a:ln w="9525">
            <a:noFill/>
            <a:miter lim="800000"/>
            <a:headEnd/>
            <a:tailEnd/>
          </a:ln>
        </p:spPr>
        <p:txBody>
          <a:bodyPr>
            <a:spAutoFit/>
          </a:bodyPr>
          <a:lstStyle/>
          <a:p>
            <a:pPr eaLnBrk="1" hangingPunct="1"/>
            <a:r>
              <a:rPr lang="en-US" sz="1400" b="1" dirty="0">
                <a:solidFill>
                  <a:srgbClr val="000000"/>
                </a:solidFill>
              </a:rPr>
              <a:t>4.7</a:t>
            </a:r>
          </a:p>
        </p:txBody>
      </p:sp>
      <p:sp>
        <p:nvSpPr>
          <p:cNvPr id="18461" name="Text Box 29"/>
          <p:cNvSpPr txBox="1">
            <a:spLocks noChangeArrowheads="1"/>
          </p:cNvSpPr>
          <p:nvPr/>
        </p:nvSpPr>
        <p:spPr bwMode="auto">
          <a:xfrm>
            <a:off x="2628900" y="4032250"/>
            <a:ext cx="2019300" cy="304800"/>
          </a:xfrm>
          <a:prstGeom prst="rect">
            <a:avLst/>
          </a:prstGeom>
          <a:noFill/>
          <a:ln w="9525">
            <a:noFill/>
            <a:miter lim="800000"/>
            <a:headEnd/>
            <a:tailEnd/>
          </a:ln>
        </p:spPr>
        <p:txBody>
          <a:bodyPr>
            <a:spAutoFit/>
          </a:bodyPr>
          <a:lstStyle/>
          <a:p>
            <a:pPr algn="r" eaLnBrk="1" hangingPunct="1"/>
            <a:r>
              <a:rPr lang="en-US" sz="1400" b="1" dirty="0">
                <a:solidFill>
                  <a:srgbClr val="000000"/>
                </a:solidFill>
              </a:rPr>
              <a:t>Coal gasification</a:t>
            </a:r>
          </a:p>
        </p:txBody>
      </p:sp>
      <p:sp>
        <p:nvSpPr>
          <p:cNvPr id="18462" name="Text Box 30"/>
          <p:cNvSpPr txBox="1">
            <a:spLocks noChangeArrowheads="1"/>
          </p:cNvSpPr>
          <p:nvPr/>
        </p:nvSpPr>
        <p:spPr bwMode="auto">
          <a:xfrm>
            <a:off x="4845050" y="4068763"/>
            <a:ext cx="508000" cy="304800"/>
          </a:xfrm>
          <a:prstGeom prst="rect">
            <a:avLst/>
          </a:prstGeom>
          <a:noFill/>
          <a:ln w="9525">
            <a:noFill/>
            <a:miter lim="800000"/>
            <a:headEnd/>
            <a:tailEnd/>
          </a:ln>
        </p:spPr>
        <p:txBody>
          <a:bodyPr>
            <a:spAutoFit/>
          </a:bodyPr>
          <a:lstStyle/>
          <a:p>
            <a:pPr eaLnBrk="1" hangingPunct="1"/>
            <a:r>
              <a:rPr lang="en-US" sz="1400" b="1" dirty="0">
                <a:solidFill>
                  <a:srgbClr val="000000"/>
                </a:solidFill>
              </a:rPr>
              <a:t>1.5</a:t>
            </a:r>
          </a:p>
        </p:txBody>
      </p:sp>
      <p:sp>
        <p:nvSpPr>
          <p:cNvPr id="18463" name="Text Box 31"/>
          <p:cNvSpPr txBox="1">
            <a:spLocks noChangeArrowheads="1"/>
          </p:cNvSpPr>
          <p:nvPr/>
        </p:nvSpPr>
        <p:spPr bwMode="auto">
          <a:xfrm>
            <a:off x="495300" y="4283075"/>
            <a:ext cx="4152900" cy="517525"/>
          </a:xfrm>
          <a:prstGeom prst="rect">
            <a:avLst/>
          </a:prstGeom>
          <a:noFill/>
          <a:ln w="9525">
            <a:noFill/>
            <a:miter lim="800000"/>
            <a:headEnd/>
            <a:tailEnd/>
          </a:ln>
        </p:spPr>
        <p:txBody>
          <a:bodyPr>
            <a:spAutoFit/>
          </a:bodyPr>
          <a:lstStyle/>
          <a:p>
            <a:pPr algn="r" eaLnBrk="1" hangingPunct="1"/>
            <a:r>
              <a:rPr lang="en-US" sz="1400" b="1" dirty="0">
                <a:solidFill>
                  <a:srgbClr val="000000"/>
                </a:solidFill>
              </a:rPr>
              <a:t>Direct solar (highly concentrated by mirrors, heliostats, or other devices)</a:t>
            </a:r>
          </a:p>
        </p:txBody>
      </p:sp>
      <p:sp>
        <p:nvSpPr>
          <p:cNvPr id="18464" name="Text Box 32"/>
          <p:cNvSpPr txBox="1">
            <a:spLocks noChangeArrowheads="1"/>
          </p:cNvSpPr>
          <p:nvPr/>
        </p:nvSpPr>
        <p:spPr bwMode="auto">
          <a:xfrm>
            <a:off x="4756150" y="4322763"/>
            <a:ext cx="508000" cy="304800"/>
          </a:xfrm>
          <a:prstGeom prst="rect">
            <a:avLst/>
          </a:prstGeom>
          <a:noFill/>
          <a:ln w="9525">
            <a:noFill/>
            <a:miter lim="800000"/>
            <a:headEnd/>
            <a:tailEnd/>
          </a:ln>
        </p:spPr>
        <p:txBody>
          <a:bodyPr>
            <a:spAutoFit/>
          </a:bodyPr>
          <a:lstStyle/>
          <a:p>
            <a:pPr eaLnBrk="1" hangingPunct="1"/>
            <a:r>
              <a:rPr lang="en-US" sz="1400" b="1" dirty="0">
                <a:solidFill>
                  <a:srgbClr val="000000"/>
                </a:solidFill>
              </a:rPr>
              <a:t>0.9</a:t>
            </a:r>
          </a:p>
        </p:txBody>
      </p:sp>
      <p:sp>
        <p:nvSpPr>
          <p:cNvPr id="40993" name="Text Box 33"/>
          <p:cNvSpPr txBox="1">
            <a:spLocks noChangeArrowheads="1"/>
          </p:cNvSpPr>
          <p:nvPr/>
        </p:nvSpPr>
        <p:spPr bwMode="auto">
          <a:xfrm>
            <a:off x="2844800" y="4875213"/>
            <a:ext cx="1803400" cy="304800"/>
          </a:xfrm>
          <a:prstGeom prst="rect">
            <a:avLst/>
          </a:prstGeom>
          <a:noFill/>
          <a:ln w="9525">
            <a:noFill/>
            <a:miter lim="800000"/>
            <a:headEnd/>
            <a:tailEnd/>
          </a:ln>
          <a:effectLst/>
        </p:spPr>
        <p:txBody>
          <a:bodyPr>
            <a:spAutoFit/>
          </a:bodyPr>
          <a:lstStyle/>
          <a:p>
            <a:pPr algn="r" eaLnBrk="1" hangingPunct="1">
              <a:defRPr/>
            </a:pPr>
            <a:r>
              <a:rPr lang="en-US" sz="1400" b="1" u="sng" dirty="0">
                <a:solidFill>
                  <a:srgbClr val="000000"/>
                </a:solidFill>
                <a:effectLst>
                  <a:outerShdw blurRad="38100" dist="38100" dir="2700000" algn="tl">
                    <a:srgbClr val="C0C0C0"/>
                  </a:outerShdw>
                </a:effectLst>
                <a:latin typeface="Arial" charset="0"/>
              </a:rPr>
              <a:t>Transportation</a:t>
            </a:r>
          </a:p>
        </p:txBody>
      </p:sp>
      <p:sp>
        <p:nvSpPr>
          <p:cNvPr id="18466" name="Text Box 34"/>
          <p:cNvSpPr txBox="1">
            <a:spLocks noChangeArrowheads="1"/>
          </p:cNvSpPr>
          <p:nvPr/>
        </p:nvSpPr>
        <p:spPr bwMode="auto">
          <a:xfrm>
            <a:off x="3213100" y="5127625"/>
            <a:ext cx="1435100" cy="304800"/>
          </a:xfrm>
          <a:prstGeom prst="rect">
            <a:avLst/>
          </a:prstGeom>
          <a:noFill/>
          <a:ln w="9525">
            <a:noFill/>
            <a:miter lim="800000"/>
            <a:headEnd/>
            <a:tailEnd/>
          </a:ln>
        </p:spPr>
        <p:txBody>
          <a:bodyPr>
            <a:spAutoFit/>
          </a:bodyPr>
          <a:lstStyle/>
          <a:p>
            <a:pPr algn="r" eaLnBrk="1" hangingPunct="1"/>
            <a:r>
              <a:rPr lang="en-US" sz="1400" b="1" dirty="0">
                <a:solidFill>
                  <a:srgbClr val="000000"/>
                </a:solidFill>
              </a:rPr>
              <a:t>Natural gas</a:t>
            </a:r>
          </a:p>
        </p:txBody>
      </p:sp>
      <p:sp>
        <p:nvSpPr>
          <p:cNvPr id="18467" name="Text Box 35"/>
          <p:cNvSpPr txBox="1">
            <a:spLocks noChangeArrowheads="1"/>
          </p:cNvSpPr>
          <p:nvPr/>
        </p:nvSpPr>
        <p:spPr bwMode="auto">
          <a:xfrm>
            <a:off x="5359400" y="5181600"/>
            <a:ext cx="508000" cy="304800"/>
          </a:xfrm>
          <a:prstGeom prst="rect">
            <a:avLst/>
          </a:prstGeom>
          <a:noFill/>
          <a:ln w="9525">
            <a:noFill/>
            <a:miter lim="800000"/>
            <a:headEnd/>
            <a:tailEnd/>
          </a:ln>
        </p:spPr>
        <p:txBody>
          <a:bodyPr>
            <a:spAutoFit/>
          </a:bodyPr>
          <a:lstStyle/>
          <a:p>
            <a:pPr eaLnBrk="1" hangingPunct="1"/>
            <a:r>
              <a:rPr lang="en-US" sz="1400" b="1" dirty="0">
                <a:solidFill>
                  <a:srgbClr val="000000"/>
                </a:solidFill>
              </a:rPr>
              <a:t>4.9</a:t>
            </a:r>
          </a:p>
        </p:txBody>
      </p:sp>
      <p:sp>
        <p:nvSpPr>
          <p:cNvPr id="18468" name="Text Box 36"/>
          <p:cNvSpPr txBox="1">
            <a:spLocks noChangeArrowheads="1"/>
          </p:cNvSpPr>
          <p:nvPr/>
        </p:nvSpPr>
        <p:spPr bwMode="auto">
          <a:xfrm>
            <a:off x="1498600" y="5378450"/>
            <a:ext cx="3149600" cy="304800"/>
          </a:xfrm>
          <a:prstGeom prst="rect">
            <a:avLst/>
          </a:prstGeom>
          <a:noFill/>
          <a:ln w="9525">
            <a:noFill/>
            <a:miter lim="800000"/>
            <a:headEnd/>
            <a:tailEnd/>
          </a:ln>
        </p:spPr>
        <p:txBody>
          <a:bodyPr>
            <a:spAutoFit/>
          </a:bodyPr>
          <a:lstStyle/>
          <a:p>
            <a:pPr algn="r" eaLnBrk="1" hangingPunct="1"/>
            <a:r>
              <a:rPr lang="en-US" sz="1400" b="1" dirty="0">
                <a:solidFill>
                  <a:srgbClr val="000000"/>
                </a:solidFill>
              </a:rPr>
              <a:t>Gasoline (refined crude oil)</a:t>
            </a:r>
          </a:p>
        </p:txBody>
      </p:sp>
      <p:sp>
        <p:nvSpPr>
          <p:cNvPr id="18469" name="Text Box 37"/>
          <p:cNvSpPr txBox="1">
            <a:spLocks noChangeArrowheads="1"/>
          </p:cNvSpPr>
          <p:nvPr/>
        </p:nvSpPr>
        <p:spPr bwMode="auto">
          <a:xfrm>
            <a:off x="5260975" y="5410200"/>
            <a:ext cx="508000" cy="304800"/>
          </a:xfrm>
          <a:prstGeom prst="rect">
            <a:avLst/>
          </a:prstGeom>
          <a:noFill/>
          <a:ln w="9525">
            <a:noFill/>
            <a:miter lim="800000"/>
            <a:headEnd/>
            <a:tailEnd/>
          </a:ln>
        </p:spPr>
        <p:txBody>
          <a:bodyPr>
            <a:spAutoFit/>
          </a:bodyPr>
          <a:lstStyle/>
          <a:p>
            <a:pPr eaLnBrk="1" hangingPunct="1"/>
            <a:r>
              <a:rPr lang="en-US" sz="1400" b="1" dirty="0">
                <a:solidFill>
                  <a:srgbClr val="000000"/>
                </a:solidFill>
              </a:rPr>
              <a:t>4.1</a:t>
            </a:r>
          </a:p>
        </p:txBody>
      </p:sp>
      <p:sp>
        <p:nvSpPr>
          <p:cNvPr id="18470" name="Text Box 38"/>
          <p:cNvSpPr txBox="1">
            <a:spLocks noChangeArrowheads="1"/>
          </p:cNvSpPr>
          <p:nvPr/>
        </p:nvSpPr>
        <p:spPr bwMode="auto">
          <a:xfrm>
            <a:off x="2070100" y="5630863"/>
            <a:ext cx="2578100" cy="304800"/>
          </a:xfrm>
          <a:prstGeom prst="rect">
            <a:avLst/>
          </a:prstGeom>
          <a:noFill/>
          <a:ln w="9525">
            <a:noFill/>
            <a:miter lim="800000"/>
            <a:headEnd/>
            <a:tailEnd/>
          </a:ln>
        </p:spPr>
        <p:txBody>
          <a:bodyPr>
            <a:spAutoFit/>
          </a:bodyPr>
          <a:lstStyle/>
          <a:p>
            <a:pPr algn="r" eaLnBrk="1" hangingPunct="1"/>
            <a:r>
              <a:rPr lang="en-US" sz="1400" b="1" dirty="0">
                <a:solidFill>
                  <a:srgbClr val="000000"/>
                </a:solidFill>
              </a:rPr>
              <a:t>Biofuel (ethyl alcohol)</a:t>
            </a:r>
          </a:p>
        </p:txBody>
      </p:sp>
      <p:sp>
        <p:nvSpPr>
          <p:cNvPr id="18471" name="Text Box 39"/>
          <p:cNvSpPr txBox="1">
            <a:spLocks noChangeArrowheads="1"/>
          </p:cNvSpPr>
          <p:nvPr/>
        </p:nvSpPr>
        <p:spPr bwMode="auto">
          <a:xfrm>
            <a:off x="4953000" y="5657850"/>
            <a:ext cx="508000" cy="304800"/>
          </a:xfrm>
          <a:prstGeom prst="rect">
            <a:avLst/>
          </a:prstGeom>
          <a:noFill/>
          <a:ln w="9525">
            <a:noFill/>
            <a:miter lim="800000"/>
            <a:headEnd/>
            <a:tailEnd/>
          </a:ln>
        </p:spPr>
        <p:txBody>
          <a:bodyPr>
            <a:spAutoFit/>
          </a:bodyPr>
          <a:lstStyle/>
          <a:p>
            <a:pPr eaLnBrk="1" hangingPunct="1"/>
            <a:r>
              <a:rPr lang="en-US" sz="1400" b="1" dirty="0">
                <a:solidFill>
                  <a:srgbClr val="000000"/>
                </a:solidFill>
              </a:rPr>
              <a:t>1.9</a:t>
            </a:r>
          </a:p>
        </p:txBody>
      </p:sp>
      <p:sp>
        <p:nvSpPr>
          <p:cNvPr id="18472" name="Text Box 40"/>
          <p:cNvSpPr txBox="1">
            <a:spLocks noChangeArrowheads="1"/>
          </p:cNvSpPr>
          <p:nvPr/>
        </p:nvSpPr>
        <p:spPr bwMode="auto">
          <a:xfrm>
            <a:off x="2616200" y="5883275"/>
            <a:ext cx="2032000" cy="304800"/>
          </a:xfrm>
          <a:prstGeom prst="rect">
            <a:avLst/>
          </a:prstGeom>
          <a:noFill/>
          <a:ln w="9525">
            <a:noFill/>
            <a:miter lim="800000"/>
            <a:headEnd/>
            <a:tailEnd/>
          </a:ln>
        </p:spPr>
        <p:txBody>
          <a:bodyPr>
            <a:spAutoFit/>
          </a:bodyPr>
          <a:lstStyle/>
          <a:p>
            <a:pPr algn="r" eaLnBrk="1" hangingPunct="1"/>
            <a:r>
              <a:rPr lang="en-US" sz="1400" b="1" dirty="0">
                <a:solidFill>
                  <a:srgbClr val="000000"/>
                </a:solidFill>
              </a:rPr>
              <a:t>Coal liquefaction</a:t>
            </a:r>
          </a:p>
        </p:txBody>
      </p:sp>
      <p:sp>
        <p:nvSpPr>
          <p:cNvPr id="18473" name="Text Box 41"/>
          <p:cNvSpPr txBox="1">
            <a:spLocks noChangeArrowheads="1"/>
          </p:cNvSpPr>
          <p:nvPr/>
        </p:nvSpPr>
        <p:spPr bwMode="auto">
          <a:xfrm>
            <a:off x="4803775" y="5867400"/>
            <a:ext cx="508000" cy="304800"/>
          </a:xfrm>
          <a:prstGeom prst="rect">
            <a:avLst/>
          </a:prstGeom>
          <a:noFill/>
          <a:ln w="9525">
            <a:noFill/>
            <a:miter lim="800000"/>
            <a:headEnd/>
            <a:tailEnd/>
          </a:ln>
        </p:spPr>
        <p:txBody>
          <a:bodyPr>
            <a:spAutoFit/>
          </a:bodyPr>
          <a:lstStyle/>
          <a:p>
            <a:pPr eaLnBrk="1" hangingPunct="1"/>
            <a:r>
              <a:rPr lang="en-US" sz="1400" b="1" dirty="0">
                <a:solidFill>
                  <a:srgbClr val="000000"/>
                </a:solidFill>
              </a:rPr>
              <a:t>1.4</a:t>
            </a:r>
          </a:p>
        </p:txBody>
      </p:sp>
      <p:sp>
        <p:nvSpPr>
          <p:cNvPr id="18474" name="Text Box 42"/>
          <p:cNvSpPr txBox="1">
            <a:spLocks noChangeArrowheads="1"/>
          </p:cNvSpPr>
          <p:nvPr/>
        </p:nvSpPr>
        <p:spPr bwMode="auto">
          <a:xfrm>
            <a:off x="3467100" y="6134100"/>
            <a:ext cx="1143000" cy="304800"/>
          </a:xfrm>
          <a:prstGeom prst="rect">
            <a:avLst/>
          </a:prstGeom>
          <a:noFill/>
          <a:ln w="9525">
            <a:noFill/>
            <a:miter lim="800000"/>
            <a:headEnd/>
            <a:tailEnd/>
          </a:ln>
        </p:spPr>
        <p:txBody>
          <a:bodyPr>
            <a:spAutoFit/>
          </a:bodyPr>
          <a:lstStyle/>
          <a:p>
            <a:pPr algn="r" eaLnBrk="1" hangingPunct="1"/>
            <a:r>
              <a:rPr lang="en-US" sz="1400" b="1" dirty="0">
                <a:solidFill>
                  <a:srgbClr val="000000"/>
                </a:solidFill>
              </a:rPr>
              <a:t>Oil shale</a:t>
            </a:r>
          </a:p>
        </p:txBody>
      </p:sp>
      <p:sp>
        <p:nvSpPr>
          <p:cNvPr id="18475" name="Text Box 43"/>
          <p:cNvSpPr txBox="1">
            <a:spLocks noChangeArrowheads="1"/>
          </p:cNvSpPr>
          <p:nvPr/>
        </p:nvSpPr>
        <p:spPr bwMode="auto">
          <a:xfrm>
            <a:off x="4783138" y="6143625"/>
            <a:ext cx="508000" cy="304800"/>
          </a:xfrm>
          <a:prstGeom prst="rect">
            <a:avLst/>
          </a:prstGeom>
          <a:noFill/>
          <a:ln w="9525">
            <a:noFill/>
            <a:miter lim="800000"/>
            <a:headEnd/>
            <a:tailEnd/>
          </a:ln>
        </p:spPr>
        <p:txBody>
          <a:bodyPr>
            <a:spAutoFit/>
          </a:bodyPr>
          <a:lstStyle/>
          <a:p>
            <a:pPr eaLnBrk="1" hangingPunct="1"/>
            <a:r>
              <a:rPr lang="en-US" sz="1400" b="1" dirty="0">
                <a:solidFill>
                  <a:srgbClr val="000000"/>
                </a:solidFill>
              </a:rPr>
              <a:t>1.2</a:t>
            </a:r>
          </a:p>
        </p:txBody>
      </p:sp>
      <p:sp>
        <p:nvSpPr>
          <p:cNvPr id="18476" name="Text Box 44"/>
          <p:cNvSpPr txBox="1">
            <a:spLocks noChangeArrowheads="1"/>
          </p:cNvSpPr>
          <p:nvPr/>
        </p:nvSpPr>
        <p:spPr bwMode="auto">
          <a:xfrm>
            <a:off x="0" y="1916113"/>
            <a:ext cx="4648200" cy="304800"/>
          </a:xfrm>
          <a:prstGeom prst="rect">
            <a:avLst/>
          </a:prstGeom>
          <a:noFill/>
          <a:ln w="9525">
            <a:noFill/>
            <a:miter lim="800000"/>
            <a:headEnd/>
            <a:tailEnd/>
          </a:ln>
        </p:spPr>
        <p:txBody>
          <a:bodyPr>
            <a:spAutoFit/>
          </a:bodyPr>
          <a:lstStyle/>
          <a:p>
            <a:pPr algn="r" eaLnBrk="1" hangingPunct="1"/>
            <a:r>
              <a:rPr lang="en-US" sz="1400" b="1" dirty="0">
                <a:solidFill>
                  <a:srgbClr val="000000"/>
                </a:solidFill>
              </a:rPr>
              <a:t>Electric resistance heating (natural-gas-fired plant)</a:t>
            </a:r>
          </a:p>
        </p:txBody>
      </p:sp>
      <p:sp>
        <p:nvSpPr>
          <p:cNvPr id="18477" name="Rectangle 45"/>
          <p:cNvSpPr>
            <a:spLocks noChangeArrowheads="1"/>
          </p:cNvSpPr>
          <p:nvPr/>
        </p:nvSpPr>
        <p:spPr bwMode="auto">
          <a:xfrm>
            <a:off x="5421313" y="760413"/>
            <a:ext cx="430212" cy="304800"/>
          </a:xfrm>
          <a:prstGeom prst="rect">
            <a:avLst/>
          </a:prstGeom>
          <a:noFill/>
          <a:ln w="9525">
            <a:noFill/>
            <a:miter lim="800000"/>
            <a:headEnd/>
            <a:tailEnd/>
          </a:ln>
        </p:spPr>
        <p:txBody>
          <a:bodyPr wrap="none">
            <a:spAutoFit/>
          </a:bodyPr>
          <a:lstStyle/>
          <a:p>
            <a:pPr eaLnBrk="1" hangingPunct="1"/>
            <a:r>
              <a:rPr lang="en-US" sz="1400" b="1" dirty="0">
                <a:solidFill>
                  <a:srgbClr val="000000"/>
                </a:solidFill>
              </a:rPr>
              <a:t>4.9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3175"/>
            <a:ext cx="8763000" cy="1139825"/>
          </a:xfrm>
        </p:spPr>
        <p:txBody>
          <a:bodyPr/>
          <a:lstStyle/>
          <a:p>
            <a:pPr eaLnBrk="1" hangingPunct="1">
              <a:defRPr/>
            </a:pPr>
            <a:r>
              <a:rPr lang="en-US" dirty="0" smtClean="0"/>
              <a:t>OIL</a:t>
            </a:r>
          </a:p>
        </p:txBody>
      </p:sp>
      <p:sp>
        <p:nvSpPr>
          <p:cNvPr id="43011" name="Rectangle 3"/>
          <p:cNvSpPr>
            <a:spLocks noGrp="1" noChangeArrowheads="1"/>
          </p:cNvSpPr>
          <p:nvPr>
            <p:ph type="body" idx="1"/>
          </p:nvPr>
        </p:nvSpPr>
        <p:spPr>
          <a:xfrm>
            <a:off x="228600" y="1219200"/>
            <a:ext cx="8734425" cy="5257800"/>
          </a:xfrm>
        </p:spPr>
        <p:txBody>
          <a:bodyPr/>
          <a:lstStyle/>
          <a:p>
            <a:pPr eaLnBrk="1" hangingPunct="1">
              <a:lnSpc>
                <a:spcPct val="90000"/>
              </a:lnSpc>
              <a:buFont typeface="Wingdings" pitchFamily="1" charset="2"/>
              <a:buChar char="Ø"/>
              <a:defRPr/>
            </a:pPr>
            <a:r>
              <a:rPr lang="en-US" dirty="0" smtClean="0"/>
              <a:t>Crude oil (____________) is a thick liquid containing hydrocarbons that we extract from underground deposits and separate into products such as gasoline, heating oil and asphalt.</a:t>
            </a:r>
          </a:p>
          <a:p>
            <a:pPr lvl="1" eaLnBrk="1" hangingPunct="1">
              <a:lnSpc>
                <a:spcPct val="90000"/>
              </a:lnSpc>
              <a:buFont typeface="Wingdings" pitchFamily="1" charset="2"/>
              <a:buChar char="l"/>
              <a:defRPr/>
            </a:pPr>
            <a:r>
              <a:rPr lang="en-US" dirty="0" smtClean="0"/>
              <a:t>Only 35-50% can be economically recovered from a deposit.</a:t>
            </a:r>
          </a:p>
          <a:p>
            <a:pPr lvl="1" eaLnBrk="1" hangingPunct="1">
              <a:lnSpc>
                <a:spcPct val="90000"/>
              </a:lnSpc>
              <a:buFont typeface="Wingdings" pitchFamily="1" charset="2"/>
              <a:buChar char="l"/>
              <a:defRPr/>
            </a:pPr>
            <a:r>
              <a:rPr lang="en-US" dirty="0" smtClean="0"/>
              <a:t>As prices rise, about 10-25% more can be recovered from expensive </a:t>
            </a:r>
            <a:r>
              <a:rPr lang="en-US" dirty="0" smtClean="0"/>
              <a:t>techniques.</a:t>
            </a:r>
            <a:endParaRPr lang="en-US" dirty="0" smtClean="0"/>
          </a:p>
          <a:p>
            <a:pPr lvl="2" eaLnBrk="1" hangingPunct="1">
              <a:lnSpc>
                <a:spcPct val="90000"/>
              </a:lnSpc>
              <a:defRPr/>
            </a:pPr>
            <a:r>
              <a:rPr lang="en-US" dirty="0" smtClean="0"/>
              <a:t>Burning oil for transportation accounts for 43% of global CO</a:t>
            </a:r>
            <a:r>
              <a:rPr lang="en-US" baseline="-25000" dirty="0" smtClean="0"/>
              <a:t>2</a:t>
            </a:r>
            <a:r>
              <a:rPr lang="en-US" dirty="0" smtClean="0"/>
              <a:t> emissions.</a:t>
            </a:r>
          </a:p>
          <a:p>
            <a:pPr lvl="2" eaLnBrk="1" hangingPunct="1">
              <a:lnSpc>
                <a:spcPct val="90000"/>
              </a:lnSpc>
              <a:defRPr/>
            </a:pPr>
            <a:endParaRPr lang="en-US" dirty="0" smtClean="0"/>
          </a:p>
          <a:p>
            <a:pPr lvl="2"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a:xfrm>
            <a:off x="304800" y="68263"/>
            <a:ext cx="8686800" cy="1139825"/>
          </a:xfrm>
        </p:spPr>
        <p:txBody>
          <a:bodyPr/>
          <a:lstStyle/>
          <a:p>
            <a:pPr eaLnBrk="1" hangingPunct="1">
              <a:defRPr/>
            </a:pPr>
            <a:r>
              <a:rPr lang="en-US" dirty="0" smtClean="0"/>
              <a:t>OIL</a:t>
            </a:r>
          </a:p>
        </p:txBody>
      </p:sp>
      <p:sp>
        <p:nvSpPr>
          <p:cNvPr id="45060" name="Rectangle 4"/>
          <p:cNvSpPr>
            <a:spLocks noGrp="1" noChangeArrowheads="1"/>
          </p:cNvSpPr>
          <p:nvPr>
            <p:ph type="body" idx="1"/>
          </p:nvPr>
        </p:nvSpPr>
        <p:spPr>
          <a:xfrm>
            <a:off x="381000" y="1143000"/>
            <a:ext cx="8763000" cy="5257800"/>
          </a:xfrm>
        </p:spPr>
        <p:txBody>
          <a:bodyPr/>
          <a:lstStyle/>
          <a:p>
            <a:pPr eaLnBrk="1" hangingPunct="1">
              <a:lnSpc>
                <a:spcPct val="90000"/>
              </a:lnSpc>
              <a:buFont typeface="Wingdings" pitchFamily="1" charset="2"/>
              <a:buChar char="Ø"/>
              <a:defRPr/>
            </a:pPr>
            <a:r>
              <a:rPr lang="en-US" dirty="0" smtClean="0"/>
              <a:t>Refining crude oil:</a:t>
            </a:r>
          </a:p>
          <a:p>
            <a:pPr lvl="1" eaLnBrk="1" hangingPunct="1">
              <a:lnSpc>
                <a:spcPct val="90000"/>
              </a:lnSpc>
              <a:buFont typeface="Wingdings" pitchFamily="1" charset="2"/>
              <a:buChar char="l"/>
              <a:defRPr/>
            </a:pPr>
            <a:r>
              <a:rPr lang="en-US" dirty="0" smtClean="0"/>
              <a:t>Based on boiling points, components are removed at various layers in a giant </a:t>
            </a:r>
            <a:r>
              <a:rPr lang="en-US" dirty="0" smtClean="0"/>
              <a:t>column</a:t>
            </a:r>
            <a:r>
              <a:rPr lang="en-US" dirty="0" smtClean="0"/>
              <a:t>.</a:t>
            </a:r>
          </a:p>
          <a:p>
            <a:pPr lvl="1" eaLnBrk="1" hangingPunct="1">
              <a:lnSpc>
                <a:spcPct val="90000"/>
              </a:lnSpc>
              <a:buFont typeface="Wingdings" pitchFamily="1" charset="2"/>
              <a:buChar char="l"/>
              <a:defRPr/>
            </a:pPr>
            <a:r>
              <a:rPr lang="en-US" dirty="0" smtClean="0"/>
              <a:t>The most volatile components with the lowest boiling points are removed at the </a:t>
            </a:r>
            <a:r>
              <a:rPr lang="en-US" dirty="0" smtClean="0"/>
              <a:t>top.</a:t>
            </a:r>
            <a:endParaRPr lang="en-US" dirty="0" smtClean="0"/>
          </a:p>
        </p:txBody>
      </p:sp>
      <p:sp>
        <p:nvSpPr>
          <p:cNvPr id="45061" name="Text Box 5"/>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dirty="0">
                <a:effectLst>
                  <a:outerShdw blurRad="38100" dist="38100" dir="2700000" algn="tl">
                    <a:srgbClr val="000000"/>
                  </a:outerShdw>
                </a:effectLst>
                <a:latin typeface="Arial" charset="0"/>
              </a:rPr>
              <a:t>Figure 16-5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1605"/>
          <p:cNvPicPr>
            <a:picLocks noChangeAspect="1" noChangeArrowheads="1"/>
          </p:cNvPicPr>
          <p:nvPr/>
        </p:nvPicPr>
        <p:blipFill>
          <a:blip r:embed="rId3" cstate="print"/>
          <a:srcRect/>
          <a:stretch>
            <a:fillRect/>
          </a:stretch>
        </p:blipFill>
        <p:spPr bwMode="auto">
          <a:xfrm>
            <a:off x="2135188" y="0"/>
            <a:ext cx="4884737" cy="6872288"/>
          </a:xfrm>
          <a:prstGeom prst="rect">
            <a:avLst/>
          </a:prstGeom>
          <a:noFill/>
          <a:ln w="9525">
            <a:noFill/>
            <a:miter lim="800000"/>
            <a:headEnd/>
            <a:tailEnd/>
          </a:ln>
        </p:spPr>
      </p:pic>
      <p:sp>
        <p:nvSpPr>
          <p:cNvPr id="21507" name="Rectangle 3" hidden="1"/>
          <p:cNvSpPr>
            <a:spLocks noGrp="1" noChangeArrowheads="1"/>
          </p:cNvSpPr>
          <p:nvPr>
            <p:ph type="title"/>
          </p:nvPr>
        </p:nvSpPr>
        <p:spPr/>
        <p:txBody>
          <a:bodyPr/>
          <a:lstStyle/>
          <a:p>
            <a:pPr eaLnBrk="1" hangingPunct="1"/>
            <a:r>
              <a:rPr lang="en-US" dirty="0" smtClean="0"/>
              <a:t>	</a:t>
            </a:r>
          </a:p>
        </p:txBody>
      </p:sp>
      <p:sp>
        <p:nvSpPr>
          <p:cNvPr id="21508" name="Rectangle 4"/>
          <p:cNvSpPr>
            <a:spLocks noChangeArrowheads="1"/>
          </p:cNvSpPr>
          <p:nvPr/>
        </p:nvSpPr>
        <p:spPr bwMode="auto">
          <a:xfrm>
            <a:off x="7662863" y="6562725"/>
            <a:ext cx="1481137" cy="295275"/>
          </a:xfrm>
          <a:prstGeom prst="rect">
            <a:avLst/>
          </a:prstGeom>
          <a:noFill/>
          <a:ln w="9525">
            <a:noFill/>
            <a:miter lim="800000"/>
            <a:headEnd/>
            <a:tailEnd/>
          </a:ln>
        </p:spPr>
        <p:txBody>
          <a:bodyPr wrap="none" lIns="82058" tIns="41029" rIns="82058" bIns="41029"/>
          <a:lstStyle/>
          <a:p>
            <a:pPr algn="r" defTabSz="820738"/>
            <a:r>
              <a:rPr lang="en-US" sz="1400" b="1" dirty="0"/>
              <a:t>Fig. 16-5, p. 359</a:t>
            </a:r>
          </a:p>
        </p:txBody>
      </p:sp>
      <p:sp>
        <p:nvSpPr>
          <p:cNvPr id="21509" name="Text Box 5"/>
          <p:cNvSpPr txBox="1">
            <a:spLocks noChangeArrowheads="1"/>
          </p:cNvSpPr>
          <p:nvPr/>
        </p:nvSpPr>
        <p:spPr bwMode="auto">
          <a:xfrm>
            <a:off x="4419600" y="76200"/>
            <a:ext cx="876300"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Gases</a:t>
            </a:r>
          </a:p>
        </p:txBody>
      </p:sp>
      <p:sp>
        <p:nvSpPr>
          <p:cNvPr id="21510" name="Text Box 6"/>
          <p:cNvSpPr txBox="1">
            <a:spLocks noChangeArrowheads="1"/>
          </p:cNvSpPr>
          <p:nvPr/>
        </p:nvSpPr>
        <p:spPr bwMode="auto">
          <a:xfrm>
            <a:off x="4419600" y="762000"/>
            <a:ext cx="1155700"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Gasoline</a:t>
            </a:r>
          </a:p>
        </p:txBody>
      </p:sp>
      <p:sp>
        <p:nvSpPr>
          <p:cNvPr id="21511" name="Text Box 7"/>
          <p:cNvSpPr txBox="1">
            <a:spLocks noChangeArrowheads="1"/>
          </p:cNvSpPr>
          <p:nvPr/>
        </p:nvSpPr>
        <p:spPr bwMode="auto">
          <a:xfrm>
            <a:off x="4419600" y="1600200"/>
            <a:ext cx="1562100"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Aviation fuel</a:t>
            </a:r>
          </a:p>
        </p:txBody>
      </p:sp>
      <p:sp>
        <p:nvSpPr>
          <p:cNvPr id="21512" name="Text Box 8"/>
          <p:cNvSpPr txBox="1">
            <a:spLocks noChangeArrowheads="1"/>
          </p:cNvSpPr>
          <p:nvPr/>
        </p:nvSpPr>
        <p:spPr bwMode="auto">
          <a:xfrm>
            <a:off x="4419600" y="2438400"/>
            <a:ext cx="1358900"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Heating oil</a:t>
            </a:r>
          </a:p>
        </p:txBody>
      </p:sp>
      <p:sp>
        <p:nvSpPr>
          <p:cNvPr id="21513" name="Text Box 9"/>
          <p:cNvSpPr txBox="1">
            <a:spLocks noChangeArrowheads="1"/>
          </p:cNvSpPr>
          <p:nvPr/>
        </p:nvSpPr>
        <p:spPr bwMode="auto">
          <a:xfrm>
            <a:off x="4419600" y="3244850"/>
            <a:ext cx="939800" cy="641350"/>
          </a:xfrm>
          <a:prstGeom prst="rect">
            <a:avLst/>
          </a:prstGeom>
          <a:noFill/>
          <a:ln w="9525">
            <a:noFill/>
            <a:miter lim="800000"/>
            <a:headEnd/>
            <a:tailEnd/>
          </a:ln>
        </p:spPr>
        <p:txBody>
          <a:bodyPr>
            <a:spAutoFit/>
          </a:bodyPr>
          <a:lstStyle/>
          <a:p>
            <a:pPr eaLnBrk="1" hangingPunct="1"/>
            <a:r>
              <a:rPr lang="en-US" sz="1800" b="1" dirty="0">
                <a:solidFill>
                  <a:srgbClr val="292425"/>
                </a:solidFill>
              </a:rPr>
              <a:t>Diesel oil</a:t>
            </a:r>
          </a:p>
        </p:txBody>
      </p:sp>
      <p:sp>
        <p:nvSpPr>
          <p:cNvPr id="21514" name="Text Box 10"/>
          <p:cNvSpPr txBox="1">
            <a:spLocks noChangeArrowheads="1"/>
          </p:cNvSpPr>
          <p:nvPr/>
        </p:nvSpPr>
        <p:spPr bwMode="auto">
          <a:xfrm>
            <a:off x="4419600" y="4114800"/>
            <a:ext cx="965200"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Naptha</a:t>
            </a:r>
          </a:p>
        </p:txBody>
      </p:sp>
      <p:sp>
        <p:nvSpPr>
          <p:cNvPr id="21515" name="Text Box 11"/>
          <p:cNvSpPr txBox="1">
            <a:spLocks noChangeArrowheads="1"/>
          </p:cNvSpPr>
          <p:nvPr/>
        </p:nvSpPr>
        <p:spPr bwMode="auto">
          <a:xfrm>
            <a:off x="4419600" y="4921250"/>
            <a:ext cx="1168400" cy="641350"/>
          </a:xfrm>
          <a:prstGeom prst="rect">
            <a:avLst/>
          </a:prstGeom>
          <a:noFill/>
          <a:ln w="9525">
            <a:noFill/>
            <a:miter lim="800000"/>
            <a:headEnd/>
            <a:tailEnd/>
          </a:ln>
        </p:spPr>
        <p:txBody>
          <a:bodyPr>
            <a:spAutoFit/>
          </a:bodyPr>
          <a:lstStyle/>
          <a:p>
            <a:pPr eaLnBrk="1" hangingPunct="1"/>
            <a:r>
              <a:rPr lang="en-US" sz="1800" b="1" dirty="0">
                <a:solidFill>
                  <a:srgbClr val="292425"/>
                </a:solidFill>
              </a:rPr>
              <a:t>Grease and wax</a:t>
            </a:r>
          </a:p>
        </p:txBody>
      </p:sp>
      <p:sp>
        <p:nvSpPr>
          <p:cNvPr id="21516" name="Text Box 12"/>
          <p:cNvSpPr txBox="1">
            <a:spLocks noChangeArrowheads="1"/>
          </p:cNvSpPr>
          <p:nvPr/>
        </p:nvSpPr>
        <p:spPr bwMode="auto">
          <a:xfrm>
            <a:off x="4419600" y="5835650"/>
            <a:ext cx="1028700"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Asphalt</a:t>
            </a:r>
          </a:p>
        </p:txBody>
      </p:sp>
      <p:sp>
        <p:nvSpPr>
          <p:cNvPr id="21517" name="Text Box 13"/>
          <p:cNvSpPr txBox="1">
            <a:spLocks noChangeArrowheads="1"/>
          </p:cNvSpPr>
          <p:nvPr/>
        </p:nvSpPr>
        <p:spPr bwMode="auto">
          <a:xfrm>
            <a:off x="1752600" y="4572000"/>
            <a:ext cx="1143000" cy="641350"/>
          </a:xfrm>
          <a:prstGeom prst="rect">
            <a:avLst/>
          </a:prstGeom>
          <a:noFill/>
          <a:ln w="9525">
            <a:noFill/>
            <a:miter lim="800000"/>
            <a:headEnd/>
            <a:tailEnd/>
          </a:ln>
        </p:spPr>
        <p:txBody>
          <a:bodyPr>
            <a:spAutoFit/>
          </a:bodyPr>
          <a:lstStyle/>
          <a:p>
            <a:pPr eaLnBrk="1" hangingPunct="1"/>
            <a:r>
              <a:rPr lang="en-US" sz="1800" b="1" dirty="0">
                <a:solidFill>
                  <a:srgbClr val="292425"/>
                </a:solidFill>
              </a:rPr>
              <a:t>Heated crude oil</a:t>
            </a:r>
          </a:p>
        </p:txBody>
      </p:sp>
      <p:sp>
        <p:nvSpPr>
          <p:cNvPr id="21518" name="Text Box 14"/>
          <p:cNvSpPr txBox="1">
            <a:spLocks noChangeArrowheads="1"/>
          </p:cNvSpPr>
          <p:nvPr/>
        </p:nvSpPr>
        <p:spPr bwMode="auto">
          <a:xfrm>
            <a:off x="2438400" y="5805488"/>
            <a:ext cx="1079500" cy="366712"/>
          </a:xfrm>
          <a:prstGeom prst="rect">
            <a:avLst/>
          </a:prstGeom>
          <a:noFill/>
          <a:ln w="9525">
            <a:noFill/>
            <a:miter lim="800000"/>
            <a:headEnd/>
            <a:tailEnd/>
          </a:ln>
        </p:spPr>
        <p:txBody>
          <a:bodyPr>
            <a:spAutoFit/>
          </a:bodyPr>
          <a:lstStyle/>
          <a:p>
            <a:pPr eaLnBrk="1" hangingPunct="1"/>
            <a:r>
              <a:rPr lang="en-US" sz="1800" b="1" dirty="0">
                <a:solidFill>
                  <a:srgbClr val="292425"/>
                </a:solidFill>
              </a:rPr>
              <a:t>Furnace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dirty="0" smtClean="0"/>
              <a:t>Case Study: U.S. Oil Supplies</a:t>
            </a:r>
          </a:p>
        </p:txBody>
      </p:sp>
      <p:sp>
        <p:nvSpPr>
          <p:cNvPr id="55299" name="Rectangle 3"/>
          <p:cNvSpPr>
            <a:spLocks noGrp="1" noChangeArrowheads="1"/>
          </p:cNvSpPr>
          <p:nvPr>
            <p:ph type="body" idx="1"/>
          </p:nvPr>
        </p:nvSpPr>
        <p:spPr/>
        <p:txBody>
          <a:bodyPr/>
          <a:lstStyle/>
          <a:p>
            <a:pPr eaLnBrk="1" hangingPunct="1">
              <a:buFont typeface="Wingdings" pitchFamily="1" charset="2"/>
              <a:buChar char="Ø"/>
              <a:defRPr/>
            </a:pPr>
            <a:r>
              <a:rPr lang="en-US" dirty="0" smtClean="0"/>
              <a:t>The U.S. – the world’s largest oil user – has only 2.9% of the world’s proven oil reserves.</a:t>
            </a:r>
          </a:p>
          <a:p>
            <a:pPr eaLnBrk="1" hangingPunct="1">
              <a:buFont typeface="Wingdings" pitchFamily="1" charset="2"/>
              <a:buChar char="Ø"/>
              <a:defRPr/>
            </a:pPr>
            <a:r>
              <a:rPr lang="en-US" dirty="0" smtClean="0"/>
              <a:t>U.S oil production peaked in 1974 (halfway production point).</a:t>
            </a:r>
          </a:p>
          <a:p>
            <a:pPr eaLnBrk="1" hangingPunct="1">
              <a:buFont typeface="Wingdings" pitchFamily="1" charset="2"/>
              <a:buChar char="Ø"/>
              <a:defRPr/>
            </a:pPr>
            <a:r>
              <a:rPr lang="en-US" dirty="0" smtClean="0"/>
              <a:t>About 60% of US oil imports goes through refineries in hurricane-prone regions of the Gulf Coast.</a:t>
            </a:r>
          </a:p>
          <a:p>
            <a:pPr eaLnBrk="1" hangingPunct="1">
              <a:buFont typeface="Wingdings" pitchFamily="1" charset="2"/>
              <a:buChar char="Ø"/>
              <a:defRPr/>
            </a:pPr>
            <a:endParaRPr lang="en-US" dirty="0" smtClean="0"/>
          </a:p>
          <a:p>
            <a:pPr lvl="1" eaLnBrk="1" hangingPunct="1">
              <a:buFont typeface="Wingdings" pitchFamily="1" charset="2"/>
              <a:buChar char="l"/>
              <a:defRPr/>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109538" y="1714500"/>
            <a:ext cx="8924925" cy="3429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371600" y="1171575"/>
            <a:ext cx="6248400" cy="5562600"/>
          </a:xfrm>
          <a:prstGeom prst="rect">
            <a:avLst/>
          </a:prstGeom>
          <a:solidFill>
            <a:srgbClr val="FFFDD6"/>
          </a:solidFill>
          <a:ln w="19050">
            <a:noFill/>
            <a:miter lim="800000"/>
            <a:headEnd/>
            <a:tailEnd/>
          </a:ln>
        </p:spPr>
        <p:txBody>
          <a:bodyPr wrap="none" anchor="ctr"/>
          <a:lstStyle/>
          <a:p>
            <a:endParaRPr lang="en-US" dirty="0"/>
          </a:p>
        </p:txBody>
      </p:sp>
      <p:pic>
        <p:nvPicPr>
          <p:cNvPr id="25603" name="Picture 3" descr="1607"/>
          <p:cNvPicPr>
            <a:picLocks noChangeAspect="1" noChangeArrowheads="1"/>
          </p:cNvPicPr>
          <p:nvPr/>
        </p:nvPicPr>
        <p:blipFill>
          <a:blip r:embed="rId3" cstate="print"/>
          <a:srcRect/>
          <a:stretch>
            <a:fillRect/>
          </a:stretch>
        </p:blipFill>
        <p:spPr bwMode="auto">
          <a:xfrm>
            <a:off x="2514600" y="0"/>
            <a:ext cx="4124325" cy="6872288"/>
          </a:xfrm>
          <a:prstGeom prst="rect">
            <a:avLst/>
          </a:prstGeom>
          <a:noFill/>
          <a:ln w="9525">
            <a:noFill/>
            <a:miter lim="800000"/>
            <a:headEnd/>
            <a:tailEnd/>
          </a:ln>
        </p:spPr>
      </p:pic>
      <p:sp>
        <p:nvSpPr>
          <p:cNvPr id="25604" name="Rectangle 4" hidden="1"/>
          <p:cNvSpPr>
            <a:spLocks noGrp="1" noChangeArrowheads="1"/>
          </p:cNvSpPr>
          <p:nvPr>
            <p:ph type="title"/>
          </p:nvPr>
        </p:nvSpPr>
        <p:spPr/>
        <p:txBody>
          <a:bodyPr/>
          <a:lstStyle/>
          <a:p>
            <a:pPr eaLnBrk="1" hangingPunct="1"/>
            <a:r>
              <a:rPr lang="en-US" dirty="0" smtClean="0"/>
              <a:t>	</a:t>
            </a:r>
          </a:p>
        </p:txBody>
      </p:sp>
      <p:sp>
        <p:nvSpPr>
          <p:cNvPr id="25605" name="Rectangle 5"/>
          <p:cNvSpPr>
            <a:spLocks noChangeArrowheads="1"/>
          </p:cNvSpPr>
          <p:nvPr/>
        </p:nvSpPr>
        <p:spPr bwMode="auto">
          <a:xfrm>
            <a:off x="7662863" y="6562725"/>
            <a:ext cx="1481137" cy="295275"/>
          </a:xfrm>
          <a:prstGeom prst="rect">
            <a:avLst/>
          </a:prstGeom>
          <a:noFill/>
          <a:ln w="9525">
            <a:noFill/>
            <a:miter lim="800000"/>
            <a:headEnd/>
            <a:tailEnd/>
          </a:ln>
        </p:spPr>
        <p:txBody>
          <a:bodyPr wrap="none" lIns="82058" tIns="41029" rIns="82058" bIns="41029"/>
          <a:lstStyle/>
          <a:p>
            <a:pPr algn="r" defTabSz="820738"/>
            <a:r>
              <a:rPr lang="en-US" sz="1400" b="1" dirty="0"/>
              <a:t>Fig. 16-7, p. 363</a:t>
            </a:r>
          </a:p>
        </p:txBody>
      </p:sp>
      <p:sp>
        <p:nvSpPr>
          <p:cNvPr id="25606" name="Text Box 6"/>
          <p:cNvSpPr txBox="1">
            <a:spLocks noChangeArrowheads="1"/>
          </p:cNvSpPr>
          <p:nvPr/>
        </p:nvSpPr>
        <p:spPr bwMode="auto">
          <a:xfrm>
            <a:off x="3835400" y="0"/>
            <a:ext cx="1346200" cy="366713"/>
          </a:xfrm>
          <a:prstGeom prst="rect">
            <a:avLst/>
          </a:prstGeom>
          <a:noFill/>
          <a:ln w="9525">
            <a:noFill/>
            <a:miter lim="800000"/>
            <a:headEnd/>
            <a:tailEnd/>
          </a:ln>
        </p:spPr>
        <p:txBody>
          <a:bodyPr>
            <a:spAutoFit/>
          </a:bodyPr>
          <a:lstStyle/>
          <a:p>
            <a:pPr eaLnBrk="1" hangingPunct="1"/>
            <a:r>
              <a:rPr lang="pt-BR" sz="1800" b="1">
                <a:solidFill>
                  <a:srgbClr val="0087B8"/>
                </a:solidFill>
              </a:rPr>
              <a:t>Trade-Offs</a:t>
            </a:r>
            <a:endParaRPr lang="en-US" sz="1800" b="1" dirty="0">
              <a:solidFill>
                <a:srgbClr val="0087B8"/>
              </a:solidFill>
            </a:endParaRPr>
          </a:p>
        </p:txBody>
      </p:sp>
      <p:sp>
        <p:nvSpPr>
          <p:cNvPr id="25607" name="Text Box 7"/>
          <p:cNvSpPr txBox="1">
            <a:spLocks noChangeArrowheads="1"/>
          </p:cNvSpPr>
          <p:nvPr/>
        </p:nvSpPr>
        <p:spPr bwMode="auto">
          <a:xfrm>
            <a:off x="3581400" y="319088"/>
            <a:ext cx="2070100" cy="366712"/>
          </a:xfrm>
          <a:prstGeom prst="rect">
            <a:avLst/>
          </a:prstGeom>
          <a:noFill/>
          <a:ln w="9525">
            <a:noFill/>
            <a:miter lim="800000"/>
            <a:headEnd/>
            <a:tailEnd/>
          </a:ln>
        </p:spPr>
        <p:txBody>
          <a:bodyPr anchor="ctr">
            <a:spAutoFit/>
          </a:bodyPr>
          <a:lstStyle/>
          <a:p>
            <a:pPr eaLnBrk="1" hangingPunct="1"/>
            <a:r>
              <a:rPr lang="en-US" sz="1800" b="1" dirty="0">
                <a:solidFill>
                  <a:srgbClr val="0088CE"/>
                </a:solidFill>
              </a:rPr>
              <a:t>Conventional Oil </a:t>
            </a:r>
          </a:p>
        </p:txBody>
      </p:sp>
      <p:sp>
        <p:nvSpPr>
          <p:cNvPr id="25608" name="Text Box 8"/>
          <p:cNvSpPr txBox="1">
            <a:spLocks noChangeArrowheads="1"/>
          </p:cNvSpPr>
          <p:nvPr/>
        </p:nvSpPr>
        <p:spPr bwMode="auto">
          <a:xfrm>
            <a:off x="2514600" y="755650"/>
            <a:ext cx="1549400" cy="336550"/>
          </a:xfrm>
          <a:prstGeom prst="rect">
            <a:avLst/>
          </a:prstGeom>
          <a:noFill/>
          <a:ln w="9525">
            <a:noFill/>
            <a:miter lim="800000"/>
            <a:headEnd/>
            <a:tailEnd/>
          </a:ln>
        </p:spPr>
        <p:txBody>
          <a:bodyPr>
            <a:spAutoFit/>
          </a:bodyPr>
          <a:lstStyle/>
          <a:p>
            <a:pPr eaLnBrk="1" hangingPunct="1"/>
            <a:r>
              <a:rPr lang="en-US" sz="1600" b="1" dirty="0">
                <a:solidFill>
                  <a:srgbClr val="FFFBDF"/>
                </a:solidFill>
              </a:rPr>
              <a:t>Advantages </a:t>
            </a:r>
          </a:p>
        </p:txBody>
      </p:sp>
      <p:sp>
        <p:nvSpPr>
          <p:cNvPr id="25609" name="Text Box 9"/>
          <p:cNvSpPr txBox="1">
            <a:spLocks noChangeArrowheads="1"/>
          </p:cNvSpPr>
          <p:nvPr/>
        </p:nvSpPr>
        <p:spPr bwMode="auto">
          <a:xfrm>
            <a:off x="5033963" y="755650"/>
            <a:ext cx="1866900" cy="336550"/>
          </a:xfrm>
          <a:prstGeom prst="rect">
            <a:avLst/>
          </a:prstGeom>
          <a:noFill/>
          <a:ln w="9525">
            <a:noFill/>
            <a:miter lim="800000"/>
            <a:headEnd/>
            <a:tailEnd/>
          </a:ln>
        </p:spPr>
        <p:txBody>
          <a:bodyPr>
            <a:spAutoFit/>
          </a:bodyPr>
          <a:lstStyle/>
          <a:p>
            <a:pPr eaLnBrk="1" hangingPunct="1"/>
            <a:r>
              <a:rPr lang="en-US" sz="1600" b="1" dirty="0">
                <a:solidFill>
                  <a:srgbClr val="FFFBDF"/>
                </a:solidFill>
              </a:rPr>
              <a:t>Disadvantages </a:t>
            </a:r>
          </a:p>
        </p:txBody>
      </p:sp>
      <p:sp>
        <p:nvSpPr>
          <p:cNvPr id="25610" name="Text Box 10"/>
          <p:cNvSpPr txBox="1">
            <a:spLocks noChangeArrowheads="1"/>
          </p:cNvSpPr>
          <p:nvPr/>
        </p:nvSpPr>
        <p:spPr bwMode="auto">
          <a:xfrm>
            <a:off x="1447800" y="1143000"/>
            <a:ext cx="2209800" cy="581025"/>
          </a:xfrm>
          <a:prstGeom prst="rect">
            <a:avLst/>
          </a:prstGeom>
          <a:noFill/>
          <a:ln w="9525">
            <a:noFill/>
            <a:miter lim="800000"/>
            <a:headEnd/>
            <a:tailEnd/>
          </a:ln>
        </p:spPr>
        <p:txBody>
          <a:bodyPr>
            <a:spAutoFit/>
          </a:bodyPr>
          <a:lstStyle/>
          <a:p>
            <a:pPr eaLnBrk="1" hangingPunct="1"/>
            <a:r>
              <a:rPr lang="en-US" sz="1600" b="1" dirty="0">
                <a:solidFill>
                  <a:srgbClr val="292425"/>
                </a:solidFill>
              </a:rPr>
              <a:t>Ample supply for 42–93  years</a:t>
            </a:r>
          </a:p>
        </p:txBody>
      </p:sp>
      <p:sp>
        <p:nvSpPr>
          <p:cNvPr id="25611" name="Text Box 11"/>
          <p:cNvSpPr txBox="1">
            <a:spLocks noChangeArrowheads="1"/>
          </p:cNvSpPr>
          <p:nvPr/>
        </p:nvSpPr>
        <p:spPr bwMode="auto">
          <a:xfrm>
            <a:off x="5110163" y="1276350"/>
            <a:ext cx="2230437" cy="825500"/>
          </a:xfrm>
          <a:prstGeom prst="rect">
            <a:avLst/>
          </a:prstGeom>
          <a:noFill/>
          <a:ln w="9525">
            <a:noFill/>
            <a:miter lim="800000"/>
            <a:headEnd/>
            <a:tailEnd/>
          </a:ln>
        </p:spPr>
        <p:txBody>
          <a:bodyPr>
            <a:spAutoFit/>
          </a:bodyPr>
          <a:lstStyle/>
          <a:p>
            <a:pPr eaLnBrk="1" hangingPunct="1"/>
            <a:r>
              <a:rPr lang="en-US" sz="1600" b="1" dirty="0">
                <a:solidFill>
                  <a:srgbClr val="292425"/>
                </a:solidFill>
              </a:rPr>
              <a:t>Need to find substitutes within 50 years</a:t>
            </a:r>
          </a:p>
        </p:txBody>
      </p:sp>
      <p:sp>
        <p:nvSpPr>
          <p:cNvPr id="25612" name="Text Box 12"/>
          <p:cNvSpPr txBox="1">
            <a:spLocks noChangeArrowheads="1"/>
          </p:cNvSpPr>
          <p:nvPr/>
        </p:nvSpPr>
        <p:spPr bwMode="auto">
          <a:xfrm>
            <a:off x="1447800" y="1989138"/>
            <a:ext cx="2667000" cy="581025"/>
          </a:xfrm>
          <a:prstGeom prst="rect">
            <a:avLst/>
          </a:prstGeom>
          <a:noFill/>
          <a:ln w="9525">
            <a:noFill/>
            <a:miter lim="800000"/>
            <a:headEnd/>
            <a:tailEnd/>
          </a:ln>
        </p:spPr>
        <p:txBody>
          <a:bodyPr>
            <a:spAutoFit/>
          </a:bodyPr>
          <a:lstStyle/>
          <a:p>
            <a:pPr eaLnBrk="1" hangingPunct="1"/>
            <a:r>
              <a:rPr lang="en-US" sz="1600" b="1" dirty="0">
                <a:solidFill>
                  <a:srgbClr val="292425"/>
                </a:solidFill>
              </a:rPr>
              <a:t>Low cost (with huge subsidies)</a:t>
            </a:r>
          </a:p>
        </p:txBody>
      </p:sp>
      <p:sp>
        <p:nvSpPr>
          <p:cNvPr id="25613" name="Text Box 13"/>
          <p:cNvSpPr txBox="1">
            <a:spLocks noChangeArrowheads="1"/>
          </p:cNvSpPr>
          <p:nvPr/>
        </p:nvSpPr>
        <p:spPr bwMode="auto">
          <a:xfrm>
            <a:off x="5110163" y="2408238"/>
            <a:ext cx="2509837" cy="1069975"/>
          </a:xfrm>
          <a:prstGeom prst="rect">
            <a:avLst/>
          </a:prstGeom>
          <a:noFill/>
          <a:ln w="9525">
            <a:noFill/>
            <a:miter lim="800000"/>
            <a:headEnd/>
            <a:tailEnd/>
          </a:ln>
        </p:spPr>
        <p:txBody>
          <a:bodyPr>
            <a:spAutoFit/>
          </a:bodyPr>
          <a:lstStyle/>
          <a:p>
            <a:pPr eaLnBrk="1" hangingPunct="1"/>
            <a:r>
              <a:rPr lang="en-US" sz="1600" b="1" dirty="0">
                <a:solidFill>
                  <a:srgbClr val="292425"/>
                </a:solidFill>
              </a:rPr>
              <a:t>Artificially low price encourages waste and discourages search for alternatives</a:t>
            </a:r>
          </a:p>
        </p:txBody>
      </p:sp>
      <p:sp>
        <p:nvSpPr>
          <p:cNvPr id="25614" name="Text Box 14"/>
          <p:cNvSpPr txBox="1">
            <a:spLocks noChangeArrowheads="1"/>
          </p:cNvSpPr>
          <p:nvPr/>
        </p:nvSpPr>
        <p:spPr bwMode="auto">
          <a:xfrm>
            <a:off x="1447800" y="2947988"/>
            <a:ext cx="2554288" cy="336550"/>
          </a:xfrm>
          <a:prstGeom prst="rect">
            <a:avLst/>
          </a:prstGeom>
          <a:noFill/>
          <a:ln w="9525">
            <a:noFill/>
            <a:miter lim="800000"/>
            <a:headEnd/>
            <a:tailEnd/>
          </a:ln>
        </p:spPr>
        <p:txBody>
          <a:bodyPr>
            <a:spAutoFit/>
          </a:bodyPr>
          <a:lstStyle/>
          <a:p>
            <a:pPr eaLnBrk="1" hangingPunct="1"/>
            <a:r>
              <a:rPr lang="en-US" sz="1600" b="1" dirty="0">
                <a:solidFill>
                  <a:srgbClr val="292425"/>
                </a:solidFill>
              </a:rPr>
              <a:t>High net energy yield</a:t>
            </a:r>
          </a:p>
        </p:txBody>
      </p:sp>
      <p:sp>
        <p:nvSpPr>
          <p:cNvPr id="25615" name="Text Box 15"/>
          <p:cNvSpPr txBox="1">
            <a:spLocks noChangeArrowheads="1"/>
          </p:cNvSpPr>
          <p:nvPr/>
        </p:nvSpPr>
        <p:spPr bwMode="auto">
          <a:xfrm>
            <a:off x="1447800" y="3662363"/>
            <a:ext cx="2971800" cy="581025"/>
          </a:xfrm>
          <a:prstGeom prst="rect">
            <a:avLst/>
          </a:prstGeom>
          <a:noFill/>
          <a:ln w="9525">
            <a:noFill/>
            <a:miter lim="800000"/>
            <a:headEnd/>
            <a:tailEnd/>
          </a:ln>
        </p:spPr>
        <p:txBody>
          <a:bodyPr>
            <a:spAutoFit/>
          </a:bodyPr>
          <a:lstStyle/>
          <a:p>
            <a:pPr eaLnBrk="1" hangingPunct="1"/>
            <a:r>
              <a:rPr lang="en-US" sz="1600" b="1" dirty="0">
                <a:solidFill>
                  <a:srgbClr val="292425"/>
                </a:solidFill>
              </a:rPr>
              <a:t>Easily transported within and between countries</a:t>
            </a:r>
          </a:p>
        </p:txBody>
      </p:sp>
      <p:sp>
        <p:nvSpPr>
          <p:cNvPr id="25616" name="Text Box 16"/>
          <p:cNvSpPr txBox="1">
            <a:spLocks noChangeArrowheads="1"/>
          </p:cNvSpPr>
          <p:nvPr/>
        </p:nvSpPr>
        <p:spPr bwMode="auto">
          <a:xfrm>
            <a:off x="5110163" y="4273550"/>
            <a:ext cx="2230437" cy="581025"/>
          </a:xfrm>
          <a:prstGeom prst="rect">
            <a:avLst/>
          </a:prstGeom>
          <a:noFill/>
          <a:ln w="9525">
            <a:noFill/>
            <a:miter lim="800000"/>
            <a:headEnd/>
            <a:tailEnd/>
          </a:ln>
        </p:spPr>
        <p:txBody>
          <a:bodyPr>
            <a:spAutoFit/>
          </a:bodyPr>
          <a:lstStyle/>
          <a:p>
            <a:pPr eaLnBrk="1" hangingPunct="1"/>
            <a:r>
              <a:rPr lang="en-US" sz="1600" b="1" dirty="0">
                <a:solidFill>
                  <a:srgbClr val="292425"/>
                </a:solidFill>
              </a:rPr>
              <a:t>Air pollution when burned</a:t>
            </a:r>
          </a:p>
        </p:txBody>
      </p:sp>
      <p:sp>
        <p:nvSpPr>
          <p:cNvPr id="25617" name="Text Box 17"/>
          <p:cNvSpPr txBox="1">
            <a:spLocks noChangeArrowheads="1"/>
          </p:cNvSpPr>
          <p:nvPr/>
        </p:nvSpPr>
        <p:spPr bwMode="auto">
          <a:xfrm>
            <a:off x="1447800" y="4619625"/>
            <a:ext cx="2522538" cy="336550"/>
          </a:xfrm>
          <a:prstGeom prst="rect">
            <a:avLst/>
          </a:prstGeom>
          <a:noFill/>
          <a:ln w="9525">
            <a:noFill/>
            <a:miter lim="800000"/>
            <a:headEnd/>
            <a:tailEnd/>
          </a:ln>
        </p:spPr>
        <p:txBody>
          <a:bodyPr>
            <a:spAutoFit/>
          </a:bodyPr>
          <a:lstStyle/>
          <a:p>
            <a:pPr eaLnBrk="1" hangingPunct="1"/>
            <a:r>
              <a:rPr lang="en-US" sz="1600" b="1" dirty="0">
                <a:solidFill>
                  <a:srgbClr val="292425"/>
                </a:solidFill>
              </a:rPr>
              <a:t>Low land use</a:t>
            </a:r>
          </a:p>
        </p:txBody>
      </p:sp>
      <p:sp>
        <p:nvSpPr>
          <p:cNvPr id="25618" name="Text Box 18"/>
          <p:cNvSpPr txBox="1">
            <a:spLocks noChangeArrowheads="1"/>
          </p:cNvSpPr>
          <p:nvPr/>
        </p:nvSpPr>
        <p:spPr bwMode="auto">
          <a:xfrm>
            <a:off x="5110163" y="5160963"/>
            <a:ext cx="2230437" cy="581025"/>
          </a:xfrm>
          <a:prstGeom prst="rect">
            <a:avLst/>
          </a:prstGeom>
          <a:noFill/>
          <a:ln w="9525">
            <a:noFill/>
            <a:miter lim="800000"/>
            <a:headEnd/>
            <a:tailEnd/>
          </a:ln>
        </p:spPr>
        <p:txBody>
          <a:bodyPr>
            <a:spAutoFit/>
          </a:bodyPr>
          <a:lstStyle/>
          <a:p>
            <a:pPr eaLnBrk="1" hangingPunct="1"/>
            <a:r>
              <a:rPr lang="en-US" sz="1600" b="1" dirty="0">
                <a:solidFill>
                  <a:srgbClr val="292425"/>
                </a:solidFill>
              </a:rPr>
              <a:t>Releases CO</a:t>
            </a:r>
            <a:r>
              <a:rPr lang="en-US" sz="1600" b="1" baseline="-25000" dirty="0">
                <a:solidFill>
                  <a:srgbClr val="292425"/>
                </a:solidFill>
              </a:rPr>
              <a:t>2</a:t>
            </a:r>
            <a:r>
              <a:rPr lang="en-US" sz="1600" b="1" dirty="0">
                <a:solidFill>
                  <a:srgbClr val="292425"/>
                </a:solidFill>
              </a:rPr>
              <a:t> when burned</a:t>
            </a:r>
          </a:p>
        </p:txBody>
      </p:sp>
      <p:sp>
        <p:nvSpPr>
          <p:cNvPr id="25619" name="Text Box 19"/>
          <p:cNvSpPr txBox="1">
            <a:spLocks noChangeArrowheads="1"/>
          </p:cNvSpPr>
          <p:nvPr/>
        </p:nvSpPr>
        <p:spPr bwMode="auto">
          <a:xfrm>
            <a:off x="1447800" y="5089525"/>
            <a:ext cx="2671763" cy="581025"/>
          </a:xfrm>
          <a:prstGeom prst="rect">
            <a:avLst/>
          </a:prstGeom>
          <a:noFill/>
          <a:ln w="9525">
            <a:noFill/>
            <a:miter lim="800000"/>
            <a:headEnd/>
            <a:tailEnd/>
          </a:ln>
        </p:spPr>
        <p:txBody>
          <a:bodyPr>
            <a:spAutoFit/>
          </a:bodyPr>
          <a:lstStyle/>
          <a:p>
            <a:pPr eaLnBrk="1" hangingPunct="1"/>
            <a:r>
              <a:rPr lang="en-US" sz="1600" b="1" dirty="0">
                <a:solidFill>
                  <a:srgbClr val="292425"/>
                </a:solidFill>
              </a:rPr>
              <a:t>Technology is well developed</a:t>
            </a:r>
          </a:p>
        </p:txBody>
      </p:sp>
      <p:sp>
        <p:nvSpPr>
          <p:cNvPr id="25620" name="Text Box 20"/>
          <p:cNvSpPr txBox="1">
            <a:spLocks noChangeArrowheads="1"/>
          </p:cNvSpPr>
          <p:nvPr/>
        </p:nvSpPr>
        <p:spPr bwMode="auto">
          <a:xfrm>
            <a:off x="1447800" y="5803900"/>
            <a:ext cx="2789238" cy="581025"/>
          </a:xfrm>
          <a:prstGeom prst="rect">
            <a:avLst/>
          </a:prstGeom>
          <a:noFill/>
          <a:ln w="9525">
            <a:noFill/>
            <a:miter lim="800000"/>
            <a:headEnd/>
            <a:tailEnd/>
          </a:ln>
        </p:spPr>
        <p:txBody>
          <a:bodyPr>
            <a:spAutoFit/>
          </a:bodyPr>
          <a:lstStyle/>
          <a:p>
            <a:pPr eaLnBrk="1" hangingPunct="1"/>
            <a:r>
              <a:rPr lang="en-US" sz="1600" b="1" dirty="0">
                <a:solidFill>
                  <a:srgbClr val="292425"/>
                </a:solidFill>
              </a:rPr>
              <a:t>Efficient distribution system</a:t>
            </a:r>
          </a:p>
        </p:txBody>
      </p:sp>
      <p:sp>
        <p:nvSpPr>
          <p:cNvPr id="25621" name="Text Box 21"/>
          <p:cNvSpPr txBox="1">
            <a:spLocks noChangeArrowheads="1"/>
          </p:cNvSpPr>
          <p:nvPr/>
        </p:nvSpPr>
        <p:spPr bwMode="auto">
          <a:xfrm>
            <a:off x="5110163" y="6048375"/>
            <a:ext cx="2282825" cy="581025"/>
          </a:xfrm>
          <a:prstGeom prst="rect">
            <a:avLst/>
          </a:prstGeom>
          <a:noFill/>
          <a:ln w="9525">
            <a:noFill/>
            <a:miter lim="800000"/>
            <a:headEnd/>
            <a:tailEnd/>
          </a:ln>
        </p:spPr>
        <p:txBody>
          <a:bodyPr>
            <a:spAutoFit/>
          </a:bodyPr>
          <a:lstStyle/>
          <a:p>
            <a:pPr eaLnBrk="1" hangingPunct="1"/>
            <a:r>
              <a:rPr lang="en-US" sz="1600" b="1" dirty="0">
                <a:solidFill>
                  <a:srgbClr val="292425"/>
                </a:solidFill>
              </a:rPr>
              <a:t>Moderate water pollution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smtClean="0"/>
              <a:t>Chapter Overview Questions</a:t>
            </a:r>
          </a:p>
        </p:txBody>
      </p:sp>
      <p:sp>
        <p:nvSpPr>
          <p:cNvPr id="8195" name="Rectangle 3"/>
          <p:cNvSpPr>
            <a:spLocks noGrp="1" noChangeArrowheads="1"/>
          </p:cNvSpPr>
          <p:nvPr>
            <p:ph type="body" idx="1"/>
          </p:nvPr>
        </p:nvSpPr>
        <p:spPr/>
        <p:txBody>
          <a:bodyPr/>
          <a:lstStyle/>
          <a:p>
            <a:pPr eaLnBrk="1" hangingPunct="1">
              <a:buFont typeface="Wingdings" pitchFamily="1" charset="2"/>
              <a:buChar char="Ø"/>
              <a:defRPr/>
            </a:pPr>
            <a:r>
              <a:rPr lang="en-US" dirty="0" smtClean="0"/>
              <a:t>What are the advantages and disadvantages of conventional oil and nonconventional heavy oils?</a:t>
            </a:r>
          </a:p>
          <a:p>
            <a:pPr eaLnBrk="1" hangingPunct="1">
              <a:buFont typeface="Wingdings" pitchFamily="1" charset="2"/>
              <a:buChar char="Ø"/>
              <a:defRPr/>
            </a:pPr>
            <a:r>
              <a:rPr lang="en-US" dirty="0" smtClean="0"/>
              <a:t>What are the advantages and disadvantages of natural gas?</a:t>
            </a:r>
          </a:p>
          <a:p>
            <a:pPr eaLnBrk="1" hangingPunct="1">
              <a:buFont typeface="Wingdings" pitchFamily="1" charset="2"/>
              <a:buChar char="Ø"/>
              <a:defRPr/>
            </a:pPr>
            <a:r>
              <a:rPr lang="en-US" dirty="0" smtClean="0"/>
              <a:t>What are the advantages and disadvantages of coal and the conversion of coal to gaseous and liquid fuels?</a:t>
            </a:r>
          </a:p>
          <a:p>
            <a:pPr eaLnBrk="1" hangingPunct="1">
              <a:buFont typeface="Wingdings" pitchFamily="1" charset="2"/>
              <a:buNone/>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152400"/>
            <a:ext cx="8763000" cy="1139825"/>
          </a:xfrm>
        </p:spPr>
        <p:txBody>
          <a:bodyPr/>
          <a:lstStyle/>
          <a:p>
            <a:pPr eaLnBrk="1" hangingPunct="1">
              <a:defRPr/>
            </a:pPr>
            <a:endParaRPr lang="en-US" dirty="0" smtClean="0"/>
          </a:p>
        </p:txBody>
      </p:sp>
      <p:sp>
        <p:nvSpPr>
          <p:cNvPr id="63491" name="Rectangle 3"/>
          <p:cNvSpPr>
            <a:spLocks noGrp="1" noChangeArrowheads="1"/>
          </p:cNvSpPr>
          <p:nvPr>
            <p:ph type="body" idx="1"/>
          </p:nvPr>
        </p:nvSpPr>
        <p:spPr>
          <a:xfrm>
            <a:off x="381000" y="5638800"/>
            <a:ext cx="8582025" cy="990600"/>
          </a:xfrm>
        </p:spPr>
        <p:txBody>
          <a:bodyPr/>
          <a:lstStyle/>
          <a:p>
            <a:pPr eaLnBrk="1" hangingPunct="1">
              <a:buFont typeface="Wingdings" pitchFamily="1" charset="2"/>
              <a:buChar char="Ø"/>
              <a:defRPr/>
            </a:pPr>
            <a:r>
              <a:rPr lang="en-US" dirty="0" smtClean="0"/>
              <a:t>CO</a:t>
            </a:r>
            <a:r>
              <a:rPr lang="en-US" baseline="-25000" dirty="0" smtClean="0"/>
              <a:t>2</a:t>
            </a:r>
            <a:r>
              <a:rPr lang="en-US" dirty="0" smtClean="0"/>
              <a:t> emissions per unit of energy produced for various energy resources. </a:t>
            </a:r>
          </a:p>
        </p:txBody>
      </p:sp>
      <p:sp>
        <p:nvSpPr>
          <p:cNvPr id="63492" name="Text Box 4"/>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dirty="0">
                <a:effectLst>
                  <a:outerShdw blurRad="38100" dist="38100" dir="2700000" algn="tl">
                    <a:srgbClr val="000000"/>
                  </a:outerShdw>
                </a:effectLst>
                <a:latin typeface="Arial" charset="0"/>
              </a:rPr>
              <a:t>Figure 16-8</a:t>
            </a:r>
          </a:p>
        </p:txBody>
      </p:sp>
      <p:pic>
        <p:nvPicPr>
          <p:cNvPr id="26629" name="Picture1" descr="1608"/>
          <p:cNvPicPr>
            <a:picLocks noChangeAspect="1" noChangeArrowheads="1"/>
          </p:cNvPicPr>
          <p:nvPr/>
        </p:nvPicPr>
        <p:blipFill>
          <a:blip r:embed="rId3" cstate="print"/>
          <a:srcRect/>
          <a:stretch>
            <a:fillRect/>
          </a:stretch>
        </p:blipFill>
        <p:spPr bwMode="auto">
          <a:xfrm>
            <a:off x="0" y="228600"/>
            <a:ext cx="8763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Oil Sand</a:t>
            </a:r>
            <a:endParaRPr lang="en-US" dirty="0"/>
          </a:p>
        </p:txBody>
      </p:sp>
      <p:sp>
        <p:nvSpPr>
          <p:cNvPr id="3" name="Content Placeholder 2"/>
          <p:cNvSpPr>
            <a:spLocks noGrp="1"/>
          </p:cNvSpPr>
          <p:nvPr>
            <p:ph idx="1"/>
          </p:nvPr>
        </p:nvSpPr>
        <p:spPr>
          <a:xfrm>
            <a:off x="228600" y="1371600"/>
            <a:ext cx="7772400" cy="4419600"/>
          </a:xfrm>
        </p:spPr>
        <p:txBody>
          <a:bodyPr/>
          <a:lstStyle/>
          <a:p>
            <a:pPr>
              <a:buFont typeface="Wingdings" pitchFamily="1" charset="2"/>
              <a:buChar char="Ø"/>
              <a:defRPr/>
            </a:pPr>
            <a:r>
              <a:rPr lang="en-US" dirty="0" smtClean="0"/>
              <a:t>Mixture of ______, ______, _______, and a combustible organic material called _________, a thick heavy oil with a high sulfur content.</a:t>
            </a:r>
          </a:p>
          <a:p>
            <a:pPr>
              <a:buFont typeface="Wingdings" pitchFamily="1" charset="2"/>
              <a:buChar char="Ø"/>
              <a:defRPr/>
            </a:pPr>
            <a:r>
              <a:rPr lang="en-US" dirty="0" smtClean="0"/>
              <a:t>Found near earth’s surface</a:t>
            </a:r>
          </a:p>
          <a:p>
            <a:pPr>
              <a:buFont typeface="Wingdings" pitchFamily="1" charset="2"/>
              <a:buChar char="Ø"/>
              <a:defRPr/>
            </a:pPr>
            <a:r>
              <a:rPr lang="en-US" dirty="0" smtClean="0"/>
              <a:t>Canada has ¾ of the oil sand reserves</a:t>
            </a:r>
          </a:p>
          <a:p>
            <a:pPr>
              <a:buFont typeface="Wingdings" pitchFamily="1" charset="2"/>
              <a:buChar char="Ø"/>
              <a:defRPr/>
            </a:pPr>
            <a:r>
              <a:rPr lang="en-US" dirty="0" smtClean="0"/>
              <a:t>Some in Utah</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263"/>
            <a:ext cx="8763000" cy="998537"/>
          </a:xfrm>
        </p:spPr>
        <p:txBody>
          <a:bodyPr/>
          <a:lstStyle/>
          <a:p>
            <a:r>
              <a:rPr lang="en-US" dirty="0" smtClean="0"/>
              <a:t>Alberta’s Oil Sand</a:t>
            </a:r>
            <a:endParaRPr lang="en-US" dirty="0"/>
          </a:p>
        </p:txBody>
      </p:sp>
      <p:sp>
        <p:nvSpPr>
          <p:cNvPr id="3" name="Content Placeholder 2"/>
          <p:cNvSpPr>
            <a:spLocks noGrp="1"/>
          </p:cNvSpPr>
          <p:nvPr>
            <p:ph idx="1"/>
          </p:nvPr>
        </p:nvSpPr>
        <p:spPr>
          <a:xfrm>
            <a:off x="228601" y="1371600"/>
            <a:ext cx="2514600" cy="3657600"/>
          </a:xfrm>
        </p:spPr>
        <p:txBody>
          <a:bodyPr/>
          <a:lstStyle/>
          <a:p>
            <a:endParaRPr lang="en-US" dirty="0"/>
          </a:p>
        </p:txBody>
      </p:sp>
      <p:pic>
        <p:nvPicPr>
          <p:cNvPr id="4" name="Picture 2" descr="Oil Sand Formation"/>
          <p:cNvPicPr>
            <a:picLocks noChangeAspect="1" noChangeArrowheads="1"/>
          </p:cNvPicPr>
          <p:nvPr/>
        </p:nvPicPr>
        <p:blipFill>
          <a:blip r:embed="rId2" cstate="print"/>
          <a:srcRect/>
          <a:stretch>
            <a:fillRect/>
          </a:stretch>
        </p:blipFill>
        <p:spPr bwMode="auto">
          <a:xfrm>
            <a:off x="4731862" y="1143000"/>
            <a:ext cx="3897788" cy="4572000"/>
          </a:xfrm>
          <a:prstGeom prst="rect">
            <a:avLst/>
          </a:prstGeom>
          <a:noFill/>
        </p:spPr>
      </p:pic>
      <p:sp>
        <p:nvSpPr>
          <p:cNvPr id="5" name="TextBox 4"/>
          <p:cNvSpPr txBox="1"/>
          <p:nvPr/>
        </p:nvSpPr>
        <p:spPr>
          <a:xfrm>
            <a:off x="0" y="838200"/>
            <a:ext cx="4419600" cy="5632311"/>
          </a:xfrm>
          <a:prstGeom prst="rect">
            <a:avLst/>
          </a:prstGeom>
          <a:noFill/>
        </p:spPr>
        <p:txBody>
          <a:bodyPr wrap="square" rtlCol="0">
            <a:spAutoFit/>
          </a:bodyPr>
          <a:lstStyle/>
          <a:p>
            <a:r>
              <a:rPr lang="en-US" sz="2000" dirty="0" smtClean="0"/>
              <a:t>Most of the heavy, tar-like oil called bitumen found in Alberta's oilsands is too deep in the earth to be mined. </a:t>
            </a:r>
          </a:p>
          <a:p>
            <a:r>
              <a:rPr lang="en-US" sz="2000" dirty="0" smtClean="0"/>
              <a:t>The newest technique for tapping that deep resource is called Steam Assisted Gravity Drainage.</a:t>
            </a:r>
          </a:p>
          <a:p>
            <a:r>
              <a:rPr lang="en-US" sz="2000" dirty="0" smtClean="0"/>
              <a:t>Two parallel wells are drilled into the bottom of the reservoir. Steam is injected into the top well and the heat melts the bitumen, which drains by gravity into the lower well.</a:t>
            </a:r>
          </a:p>
          <a:p>
            <a:r>
              <a:rPr lang="en-US" sz="2000" dirty="0" smtClean="0"/>
              <a:t>Because the water is mostly recycled, the process takes less than a barrel of water for every barrel of oil produced. That compares to between two and 4½ barrels of water needed to produce one barrel of oil when bitumen is mined.</a:t>
            </a:r>
            <a:endParaRPr lang="en-US" sz="2000" dirty="0"/>
          </a:p>
        </p:txBody>
      </p:sp>
      <p:sp>
        <p:nvSpPr>
          <p:cNvPr id="6" name="TextBox 5"/>
          <p:cNvSpPr txBox="1"/>
          <p:nvPr/>
        </p:nvSpPr>
        <p:spPr>
          <a:xfrm>
            <a:off x="1295400" y="6400800"/>
            <a:ext cx="4015395" cy="276999"/>
          </a:xfrm>
          <a:prstGeom prst="rect">
            <a:avLst/>
          </a:prstGeom>
          <a:noFill/>
        </p:spPr>
        <p:txBody>
          <a:bodyPr wrap="none" rtlCol="0">
            <a:spAutoFit/>
          </a:bodyPr>
          <a:lstStyle/>
          <a:p>
            <a:r>
              <a:rPr lang="en-US" sz="1200" dirty="0" smtClean="0"/>
              <a:t>http://www.cbc.ca/blueprintalberta/features/oilsands.html</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 sands</a:t>
            </a:r>
            <a:endParaRPr lang="en-US" dirty="0"/>
          </a:p>
        </p:txBody>
      </p:sp>
      <p:sp>
        <p:nvSpPr>
          <p:cNvPr id="3" name="Content Placeholder 2"/>
          <p:cNvSpPr>
            <a:spLocks noGrp="1"/>
          </p:cNvSpPr>
          <p:nvPr>
            <p:ph idx="1"/>
          </p:nvPr>
        </p:nvSpPr>
        <p:spPr/>
        <p:txBody>
          <a:bodyPr/>
          <a:lstStyle/>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r>
              <a:rPr lang="en-US" dirty="0" smtClean="0">
                <a:hlinkClick r:id="rId3"/>
              </a:rPr>
              <a:t>tar sands</a:t>
            </a:r>
            <a:endParaRPr lang="en-US" dirty="0"/>
          </a:p>
        </p:txBody>
      </p:sp>
      <p:pic>
        <p:nvPicPr>
          <p:cNvPr id="65538" name="Picture 2" descr="http://s.ngm.com/2009/03/canadian-oil-sands/img/candian-oil-sands-615.jpg"/>
          <p:cNvPicPr>
            <a:picLocks noChangeAspect="1" noChangeArrowheads="1"/>
          </p:cNvPicPr>
          <p:nvPr/>
        </p:nvPicPr>
        <p:blipFill>
          <a:blip r:embed="rId4" cstate="print"/>
          <a:srcRect/>
          <a:stretch>
            <a:fillRect/>
          </a:stretch>
        </p:blipFill>
        <p:spPr bwMode="auto">
          <a:xfrm>
            <a:off x="762001" y="990600"/>
            <a:ext cx="7086600" cy="4724401"/>
          </a:xfrm>
          <a:prstGeom prst="rect">
            <a:avLst/>
          </a:prstGeom>
          <a:noFill/>
        </p:spPr>
      </p:pic>
      <p:sp>
        <p:nvSpPr>
          <p:cNvPr id="5" name="TextBox 4"/>
          <p:cNvSpPr txBox="1"/>
          <p:nvPr/>
        </p:nvSpPr>
        <p:spPr>
          <a:xfrm>
            <a:off x="2743200" y="5657671"/>
            <a:ext cx="6400800" cy="1015663"/>
          </a:xfrm>
          <a:prstGeom prst="rect">
            <a:avLst/>
          </a:prstGeom>
          <a:noFill/>
        </p:spPr>
        <p:txBody>
          <a:bodyPr wrap="square" rtlCol="0">
            <a:spAutoFit/>
          </a:bodyPr>
          <a:lstStyle/>
          <a:p>
            <a:r>
              <a:rPr lang="en-US" sz="1800" b="1" dirty="0" smtClean="0"/>
              <a:t>Once considered too expensive, as well as too damaging to the land, exploitation of Alberta's oil sands is now a gamble worth billions</a:t>
            </a:r>
            <a:r>
              <a:rPr lang="en-US" b="1" dirty="0" smtClean="0"/>
              <a:t>. </a:t>
            </a:r>
            <a:r>
              <a:rPr lang="en-US" sz="1800" b="1" dirty="0" smtClean="0"/>
              <a:t>(NationalGeographic.com)</a:t>
            </a:r>
            <a:endParaRPr lang="en-US" sz="1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dirty="0" smtClean="0"/>
              <a:t>Oil Shales</a:t>
            </a:r>
          </a:p>
        </p:txBody>
      </p:sp>
      <p:sp>
        <p:nvSpPr>
          <p:cNvPr id="71683" name="Rectangle 3"/>
          <p:cNvSpPr>
            <a:spLocks noGrp="1" noChangeArrowheads="1"/>
          </p:cNvSpPr>
          <p:nvPr>
            <p:ph type="body" idx="1"/>
          </p:nvPr>
        </p:nvSpPr>
        <p:spPr>
          <a:xfrm>
            <a:off x="5181600" y="990600"/>
            <a:ext cx="3857625" cy="4648200"/>
          </a:xfrm>
        </p:spPr>
        <p:txBody>
          <a:bodyPr/>
          <a:lstStyle/>
          <a:p>
            <a:pPr eaLnBrk="1" hangingPunct="1">
              <a:buFont typeface="Wingdings" pitchFamily="1" charset="2"/>
              <a:buChar char="Ø"/>
              <a:defRPr/>
            </a:pPr>
            <a:r>
              <a:rPr lang="en-US" dirty="0" smtClean="0"/>
              <a:t>Oil shales contain a solid combustible mixture of hydrocarbons called </a:t>
            </a:r>
            <a:r>
              <a:rPr lang="en-US" b="1" i="1" dirty="0" smtClean="0">
                <a:solidFill>
                  <a:schemeClr val="hlink"/>
                </a:solidFill>
              </a:rPr>
              <a:t>_________</a:t>
            </a:r>
            <a:r>
              <a:rPr lang="en-US" dirty="0" smtClean="0"/>
              <a:t>.</a:t>
            </a:r>
          </a:p>
          <a:p>
            <a:pPr eaLnBrk="1" hangingPunct="1">
              <a:buFont typeface="Wingdings" pitchFamily="1" charset="2"/>
              <a:buChar char="Ø"/>
              <a:defRPr/>
            </a:pPr>
            <a:r>
              <a:rPr lang="en-US" dirty="0" smtClean="0"/>
              <a:t>Buried deep in rock formations in western US - Wyoming, Utah, Colorado</a:t>
            </a:r>
          </a:p>
        </p:txBody>
      </p:sp>
      <p:sp>
        <p:nvSpPr>
          <p:cNvPr id="71684" name="Text Box 4"/>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dirty="0">
                <a:effectLst>
                  <a:outerShdw blurRad="38100" dist="38100" dir="2700000" algn="tl">
                    <a:srgbClr val="000000"/>
                  </a:outerShdw>
                </a:effectLst>
                <a:latin typeface="Arial" charset="0"/>
              </a:rPr>
              <a:t>Figure 16-9</a:t>
            </a:r>
          </a:p>
        </p:txBody>
      </p:sp>
      <p:pic>
        <p:nvPicPr>
          <p:cNvPr id="29701" name="Picture1" descr="1609"/>
          <p:cNvPicPr>
            <a:picLocks noChangeAspect="1" noChangeArrowheads="1"/>
          </p:cNvPicPr>
          <p:nvPr/>
        </p:nvPicPr>
        <p:blipFill>
          <a:blip r:embed="rId3" cstate="print"/>
          <a:srcRect/>
          <a:stretch>
            <a:fillRect/>
          </a:stretch>
        </p:blipFill>
        <p:spPr bwMode="auto">
          <a:xfrm>
            <a:off x="88900" y="1946275"/>
            <a:ext cx="4940300" cy="331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28600" y="0"/>
            <a:ext cx="8763000" cy="1828800"/>
          </a:xfrm>
        </p:spPr>
        <p:txBody>
          <a:bodyPr/>
          <a:lstStyle/>
          <a:p>
            <a:pPr eaLnBrk="1" hangingPunct="1">
              <a:defRPr/>
            </a:pPr>
            <a:r>
              <a:rPr lang="en-US" sz="3800" dirty="0" smtClean="0"/>
              <a:t>Heavy Oils from Oil Sand and Oil Shale: Will Sticky Black Gold Save Us?</a:t>
            </a:r>
          </a:p>
        </p:txBody>
      </p:sp>
      <p:sp>
        <p:nvSpPr>
          <p:cNvPr id="69635" name="Rectangle 3"/>
          <p:cNvSpPr>
            <a:spLocks noGrp="1" noChangeArrowheads="1"/>
          </p:cNvSpPr>
          <p:nvPr>
            <p:ph type="body" idx="1"/>
          </p:nvPr>
        </p:nvSpPr>
        <p:spPr>
          <a:xfrm>
            <a:off x="228600" y="1676400"/>
            <a:ext cx="8734425" cy="5257800"/>
          </a:xfrm>
        </p:spPr>
        <p:txBody>
          <a:bodyPr/>
          <a:lstStyle/>
          <a:p>
            <a:pPr eaLnBrk="1" hangingPunct="1">
              <a:buFont typeface="Wingdings" pitchFamily="1" charset="2"/>
              <a:buChar char="Ø"/>
              <a:defRPr/>
            </a:pPr>
            <a:r>
              <a:rPr lang="en-US" dirty="0" smtClean="0"/>
              <a:t>Heavy and tarlike oils from oil sand and oil shale could supplement conventional oil, but there are environmental problems.</a:t>
            </a:r>
          </a:p>
          <a:p>
            <a:pPr lvl="1" eaLnBrk="1" hangingPunct="1">
              <a:buFont typeface="Wingdings" pitchFamily="1" charset="2"/>
              <a:buChar char="l"/>
              <a:defRPr/>
            </a:pPr>
            <a:r>
              <a:rPr lang="en-US" dirty="0" smtClean="0"/>
              <a:t>High _________ content.</a:t>
            </a:r>
          </a:p>
          <a:p>
            <a:pPr lvl="1" eaLnBrk="1" hangingPunct="1">
              <a:buFont typeface="Wingdings" pitchFamily="1" charset="2"/>
              <a:buChar char="l"/>
              <a:defRPr/>
            </a:pPr>
            <a:r>
              <a:rPr lang="en-US" dirty="0" smtClean="0"/>
              <a:t>Extracting and processing produces:</a:t>
            </a:r>
          </a:p>
          <a:p>
            <a:pPr lvl="2" eaLnBrk="1" hangingPunct="1">
              <a:defRPr/>
            </a:pPr>
            <a:r>
              <a:rPr lang="en-US" dirty="0" smtClean="0"/>
              <a:t>Toxic _________</a:t>
            </a:r>
          </a:p>
          <a:p>
            <a:pPr lvl="2" eaLnBrk="1" hangingPunct="1">
              <a:defRPr/>
            </a:pPr>
            <a:r>
              <a:rPr lang="en-US" dirty="0" smtClean="0"/>
              <a:t>Uses and contaminates larges volumes of water</a:t>
            </a:r>
          </a:p>
          <a:p>
            <a:pPr lvl="2" eaLnBrk="1" hangingPunct="1">
              <a:defRPr/>
            </a:pPr>
            <a:r>
              <a:rPr lang="en-US" dirty="0" smtClean="0"/>
              <a:t>Requires large inputs of ___________ ________which reduces net energy yield.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1610"/>
          <p:cNvPicPr>
            <a:picLocks noChangeAspect="1" noChangeArrowheads="1"/>
          </p:cNvPicPr>
          <p:nvPr/>
        </p:nvPicPr>
        <p:blipFill>
          <a:blip r:embed="rId3" cstate="print"/>
          <a:srcRect/>
          <a:stretch>
            <a:fillRect/>
          </a:stretch>
        </p:blipFill>
        <p:spPr bwMode="auto">
          <a:xfrm>
            <a:off x="2552700" y="0"/>
            <a:ext cx="4054475" cy="6858000"/>
          </a:xfrm>
          <a:prstGeom prst="rect">
            <a:avLst/>
          </a:prstGeom>
          <a:noFill/>
          <a:ln w="9525">
            <a:noFill/>
            <a:miter lim="800000"/>
            <a:headEnd/>
            <a:tailEnd/>
          </a:ln>
        </p:spPr>
      </p:pic>
      <p:sp>
        <p:nvSpPr>
          <p:cNvPr id="31747" name="Rectangle 3" hidden="1"/>
          <p:cNvSpPr>
            <a:spLocks noGrp="1" noChangeArrowheads="1"/>
          </p:cNvSpPr>
          <p:nvPr>
            <p:ph type="title"/>
          </p:nvPr>
        </p:nvSpPr>
        <p:spPr/>
        <p:txBody>
          <a:bodyPr/>
          <a:lstStyle/>
          <a:p>
            <a:pPr eaLnBrk="1" hangingPunct="1"/>
            <a:r>
              <a:rPr lang="en-US" dirty="0" smtClean="0"/>
              <a:t>	</a:t>
            </a:r>
          </a:p>
        </p:txBody>
      </p:sp>
      <p:sp>
        <p:nvSpPr>
          <p:cNvPr id="31748" name="Rectangle 4"/>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dirty="0"/>
              <a:t>Fig. 16-10, p. 365</a:t>
            </a:r>
          </a:p>
        </p:txBody>
      </p:sp>
      <p:sp>
        <p:nvSpPr>
          <p:cNvPr id="31749" name="Text Box 5"/>
          <p:cNvSpPr txBox="1">
            <a:spLocks noChangeArrowheads="1"/>
          </p:cNvSpPr>
          <p:nvPr/>
        </p:nvSpPr>
        <p:spPr bwMode="auto">
          <a:xfrm>
            <a:off x="3857625" y="-17463"/>
            <a:ext cx="1346200" cy="366713"/>
          </a:xfrm>
          <a:prstGeom prst="rect">
            <a:avLst/>
          </a:prstGeom>
          <a:noFill/>
          <a:ln w="9525">
            <a:noFill/>
            <a:miter lim="800000"/>
            <a:headEnd/>
            <a:tailEnd/>
          </a:ln>
        </p:spPr>
        <p:txBody>
          <a:bodyPr>
            <a:spAutoFit/>
          </a:bodyPr>
          <a:lstStyle/>
          <a:p>
            <a:pPr eaLnBrk="1" hangingPunct="1"/>
            <a:r>
              <a:rPr lang="pt-BR" sz="1800" b="1">
                <a:solidFill>
                  <a:srgbClr val="0087B8"/>
                </a:solidFill>
              </a:rPr>
              <a:t>Trade-Offs</a:t>
            </a:r>
            <a:endParaRPr lang="en-US" sz="1800" b="1" dirty="0">
              <a:solidFill>
                <a:srgbClr val="0087B8"/>
              </a:solidFill>
            </a:endParaRPr>
          </a:p>
        </p:txBody>
      </p:sp>
      <p:sp>
        <p:nvSpPr>
          <p:cNvPr id="31750" name="Text Box 6"/>
          <p:cNvSpPr txBox="1">
            <a:spLocks noChangeArrowheads="1"/>
          </p:cNvSpPr>
          <p:nvPr/>
        </p:nvSpPr>
        <p:spPr bwMode="auto">
          <a:xfrm>
            <a:off x="3086100" y="284163"/>
            <a:ext cx="3009900" cy="609600"/>
          </a:xfrm>
          <a:prstGeom prst="rect">
            <a:avLst/>
          </a:prstGeom>
          <a:noFill/>
          <a:ln w="9525">
            <a:noFill/>
            <a:miter lim="800000"/>
            <a:headEnd/>
            <a:tailEnd/>
          </a:ln>
        </p:spPr>
        <p:txBody>
          <a:bodyPr>
            <a:spAutoFit/>
          </a:bodyPr>
          <a:lstStyle/>
          <a:p>
            <a:pPr algn="ctr" eaLnBrk="1" hangingPunct="1"/>
            <a:r>
              <a:rPr lang="en-US" sz="1700" b="1" dirty="0">
                <a:solidFill>
                  <a:srgbClr val="0088CE"/>
                </a:solidFill>
              </a:rPr>
              <a:t>Heavy Oils from Oil Shale and Oil Sand </a:t>
            </a:r>
          </a:p>
        </p:txBody>
      </p:sp>
      <p:sp>
        <p:nvSpPr>
          <p:cNvPr id="31751" name="Text Box 7"/>
          <p:cNvSpPr txBox="1">
            <a:spLocks noChangeArrowheads="1"/>
          </p:cNvSpPr>
          <p:nvPr/>
        </p:nvSpPr>
        <p:spPr bwMode="auto">
          <a:xfrm>
            <a:off x="2601913" y="854075"/>
            <a:ext cx="1549400" cy="320675"/>
          </a:xfrm>
          <a:prstGeom prst="rect">
            <a:avLst/>
          </a:prstGeom>
          <a:noFill/>
          <a:ln w="9525">
            <a:noFill/>
            <a:miter lim="800000"/>
            <a:headEnd/>
            <a:tailEnd/>
          </a:ln>
        </p:spPr>
        <p:txBody>
          <a:bodyPr>
            <a:spAutoFit/>
          </a:bodyPr>
          <a:lstStyle/>
          <a:p>
            <a:pPr eaLnBrk="1" hangingPunct="1"/>
            <a:r>
              <a:rPr lang="en-US" sz="1500" b="1" dirty="0">
                <a:solidFill>
                  <a:srgbClr val="FFFBDF"/>
                </a:solidFill>
              </a:rPr>
              <a:t>Advantages </a:t>
            </a:r>
          </a:p>
        </p:txBody>
      </p:sp>
      <p:sp>
        <p:nvSpPr>
          <p:cNvPr id="31752" name="Text Box 8"/>
          <p:cNvSpPr txBox="1">
            <a:spLocks noChangeArrowheads="1"/>
          </p:cNvSpPr>
          <p:nvPr/>
        </p:nvSpPr>
        <p:spPr bwMode="auto">
          <a:xfrm>
            <a:off x="5037138" y="854075"/>
            <a:ext cx="1866900" cy="320675"/>
          </a:xfrm>
          <a:prstGeom prst="rect">
            <a:avLst/>
          </a:prstGeom>
          <a:noFill/>
          <a:ln w="9525">
            <a:noFill/>
            <a:miter lim="800000"/>
            <a:headEnd/>
            <a:tailEnd/>
          </a:ln>
        </p:spPr>
        <p:txBody>
          <a:bodyPr>
            <a:spAutoFit/>
          </a:bodyPr>
          <a:lstStyle/>
          <a:p>
            <a:pPr eaLnBrk="1" hangingPunct="1"/>
            <a:r>
              <a:rPr lang="en-US" sz="1500" b="1" dirty="0">
                <a:solidFill>
                  <a:srgbClr val="FFFBDF"/>
                </a:solidFill>
              </a:rPr>
              <a:t>Disadvantages </a:t>
            </a:r>
          </a:p>
        </p:txBody>
      </p:sp>
      <p:sp>
        <p:nvSpPr>
          <p:cNvPr id="31753" name="Text Box 9"/>
          <p:cNvSpPr txBox="1">
            <a:spLocks noChangeArrowheads="1"/>
          </p:cNvSpPr>
          <p:nvPr/>
        </p:nvSpPr>
        <p:spPr bwMode="auto">
          <a:xfrm>
            <a:off x="2486025" y="1335088"/>
            <a:ext cx="1582738" cy="549275"/>
          </a:xfrm>
          <a:prstGeom prst="rect">
            <a:avLst/>
          </a:prstGeom>
          <a:noFill/>
          <a:ln w="9525">
            <a:noFill/>
            <a:miter lim="800000"/>
            <a:headEnd/>
            <a:tailEnd/>
          </a:ln>
        </p:spPr>
        <p:txBody>
          <a:bodyPr>
            <a:spAutoFit/>
          </a:bodyPr>
          <a:lstStyle/>
          <a:p>
            <a:pPr eaLnBrk="1" hangingPunct="1"/>
            <a:r>
              <a:rPr lang="en-US" sz="1500" b="1" dirty="0">
                <a:solidFill>
                  <a:srgbClr val="292425"/>
                </a:solidFill>
              </a:rPr>
              <a:t>Moderate cost (oil sand)</a:t>
            </a:r>
          </a:p>
        </p:txBody>
      </p:sp>
      <p:sp>
        <p:nvSpPr>
          <p:cNvPr id="31754" name="Text Box 10"/>
          <p:cNvSpPr txBox="1">
            <a:spLocks noChangeArrowheads="1"/>
          </p:cNvSpPr>
          <p:nvPr/>
        </p:nvSpPr>
        <p:spPr bwMode="auto">
          <a:xfrm>
            <a:off x="5037138" y="1335088"/>
            <a:ext cx="1363662" cy="549275"/>
          </a:xfrm>
          <a:prstGeom prst="rect">
            <a:avLst/>
          </a:prstGeom>
          <a:noFill/>
          <a:ln w="9525">
            <a:noFill/>
            <a:miter lim="800000"/>
            <a:headEnd/>
            <a:tailEnd/>
          </a:ln>
        </p:spPr>
        <p:txBody>
          <a:bodyPr>
            <a:spAutoFit/>
          </a:bodyPr>
          <a:lstStyle/>
          <a:p>
            <a:pPr eaLnBrk="1" hangingPunct="1"/>
            <a:r>
              <a:rPr lang="en-US" sz="1500" b="1" dirty="0">
                <a:solidFill>
                  <a:srgbClr val="292425"/>
                </a:solidFill>
              </a:rPr>
              <a:t>High cost (oil shale)</a:t>
            </a:r>
          </a:p>
        </p:txBody>
      </p:sp>
      <p:sp>
        <p:nvSpPr>
          <p:cNvPr id="31755" name="Text Box 11"/>
          <p:cNvSpPr txBox="1">
            <a:spLocks noChangeArrowheads="1"/>
          </p:cNvSpPr>
          <p:nvPr/>
        </p:nvSpPr>
        <p:spPr bwMode="auto">
          <a:xfrm>
            <a:off x="5037138" y="2063750"/>
            <a:ext cx="1744662" cy="549275"/>
          </a:xfrm>
          <a:prstGeom prst="rect">
            <a:avLst/>
          </a:prstGeom>
          <a:noFill/>
          <a:ln w="9525">
            <a:noFill/>
            <a:miter lim="800000"/>
            <a:headEnd/>
            <a:tailEnd/>
          </a:ln>
        </p:spPr>
        <p:txBody>
          <a:bodyPr>
            <a:spAutoFit/>
          </a:bodyPr>
          <a:lstStyle/>
          <a:p>
            <a:pPr eaLnBrk="1" hangingPunct="1"/>
            <a:r>
              <a:rPr lang="en-US" sz="1500" b="1" dirty="0">
                <a:solidFill>
                  <a:srgbClr val="292425"/>
                </a:solidFill>
              </a:rPr>
              <a:t>Low net energy yield</a:t>
            </a:r>
          </a:p>
        </p:txBody>
      </p:sp>
      <p:sp>
        <p:nvSpPr>
          <p:cNvPr id="31756" name="Text Box 12"/>
          <p:cNvSpPr txBox="1">
            <a:spLocks noChangeArrowheads="1"/>
          </p:cNvSpPr>
          <p:nvPr/>
        </p:nvSpPr>
        <p:spPr bwMode="auto">
          <a:xfrm>
            <a:off x="2486025" y="2028825"/>
            <a:ext cx="1582738" cy="1235075"/>
          </a:xfrm>
          <a:prstGeom prst="rect">
            <a:avLst/>
          </a:prstGeom>
          <a:noFill/>
          <a:ln w="9525">
            <a:noFill/>
            <a:miter lim="800000"/>
            <a:headEnd/>
            <a:tailEnd/>
          </a:ln>
        </p:spPr>
        <p:txBody>
          <a:bodyPr>
            <a:spAutoFit/>
          </a:bodyPr>
          <a:lstStyle/>
          <a:p>
            <a:pPr eaLnBrk="1" hangingPunct="1"/>
            <a:r>
              <a:rPr lang="en-US" sz="1500" b="1" dirty="0">
                <a:solidFill>
                  <a:srgbClr val="292425"/>
                </a:solidFill>
              </a:rPr>
              <a:t>Large potential supplies, especially oil sands in Canada</a:t>
            </a:r>
          </a:p>
        </p:txBody>
      </p:sp>
      <p:sp>
        <p:nvSpPr>
          <p:cNvPr id="31757" name="Text Box 13"/>
          <p:cNvSpPr txBox="1">
            <a:spLocks noChangeArrowheads="1"/>
          </p:cNvSpPr>
          <p:nvPr/>
        </p:nvSpPr>
        <p:spPr bwMode="auto">
          <a:xfrm>
            <a:off x="5037138" y="2794000"/>
            <a:ext cx="1820862" cy="777875"/>
          </a:xfrm>
          <a:prstGeom prst="rect">
            <a:avLst/>
          </a:prstGeom>
          <a:noFill/>
          <a:ln w="9525">
            <a:noFill/>
            <a:miter lim="800000"/>
            <a:headEnd/>
            <a:tailEnd/>
          </a:ln>
        </p:spPr>
        <p:txBody>
          <a:bodyPr>
            <a:spAutoFit/>
          </a:bodyPr>
          <a:lstStyle/>
          <a:p>
            <a:pPr eaLnBrk="1" hangingPunct="1"/>
            <a:r>
              <a:rPr lang="en-US" sz="1500" b="1" dirty="0">
                <a:solidFill>
                  <a:srgbClr val="292425"/>
                </a:solidFill>
              </a:rPr>
              <a:t>Large amount </a:t>
            </a:r>
          </a:p>
          <a:p>
            <a:pPr eaLnBrk="1" hangingPunct="1"/>
            <a:r>
              <a:rPr lang="en-US" sz="1500" b="1" dirty="0">
                <a:solidFill>
                  <a:srgbClr val="292425"/>
                </a:solidFill>
              </a:rPr>
              <a:t>of water needed </a:t>
            </a:r>
          </a:p>
          <a:p>
            <a:pPr eaLnBrk="1" hangingPunct="1"/>
            <a:r>
              <a:rPr lang="en-US" sz="1500" b="1" dirty="0">
                <a:solidFill>
                  <a:srgbClr val="292425"/>
                </a:solidFill>
              </a:rPr>
              <a:t>for processing</a:t>
            </a:r>
          </a:p>
        </p:txBody>
      </p:sp>
      <p:sp>
        <p:nvSpPr>
          <p:cNvPr id="31758" name="Text Box 14"/>
          <p:cNvSpPr txBox="1">
            <a:spLocks noChangeArrowheads="1"/>
          </p:cNvSpPr>
          <p:nvPr/>
        </p:nvSpPr>
        <p:spPr bwMode="auto">
          <a:xfrm>
            <a:off x="2486025" y="3409950"/>
            <a:ext cx="1811338" cy="1235075"/>
          </a:xfrm>
          <a:prstGeom prst="rect">
            <a:avLst/>
          </a:prstGeom>
          <a:noFill/>
          <a:ln w="9525">
            <a:noFill/>
            <a:miter lim="800000"/>
            <a:headEnd/>
            <a:tailEnd/>
          </a:ln>
        </p:spPr>
        <p:txBody>
          <a:bodyPr>
            <a:spAutoFit/>
          </a:bodyPr>
          <a:lstStyle/>
          <a:p>
            <a:pPr eaLnBrk="1" hangingPunct="1"/>
            <a:r>
              <a:rPr lang="en-US" sz="1500" b="1" dirty="0">
                <a:solidFill>
                  <a:srgbClr val="292425"/>
                </a:solidFill>
              </a:rPr>
              <a:t>Easily transported within and between countries</a:t>
            </a:r>
          </a:p>
        </p:txBody>
      </p:sp>
      <p:sp>
        <p:nvSpPr>
          <p:cNvPr id="31759" name="Text Box 15"/>
          <p:cNvSpPr txBox="1">
            <a:spLocks noChangeArrowheads="1"/>
          </p:cNvSpPr>
          <p:nvPr/>
        </p:nvSpPr>
        <p:spPr bwMode="auto">
          <a:xfrm>
            <a:off x="5037138" y="3752850"/>
            <a:ext cx="1473200" cy="549275"/>
          </a:xfrm>
          <a:prstGeom prst="rect">
            <a:avLst/>
          </a:prstGeom>
          <a:noFill/>
          <a:ln w="9525">
            <a:noFill/>
            <a:miter lim="800000"/>
            <a:headEnd/>
            <a:tailEnd/>
          </a:ln>
        </p:spPr>
        <p:txBody>
          <a:bodyPr>
            <a:spAutoFit/>
          </a:bodyPr>
          <a:lstStyle/>
          <a:p>
            <a:pPr eaLnBrk="1" hangingPunct="1"/>
            <a:r>
              <a:rPr lang="en-US" sz="1500" b="1" dirty="0">
                <a:solidFill>
                  <a:srgbClr val="292425"/>
                </a:solidFill>
              </a:rPr>
              <a:t>Severe land disruption</a:t>
            </a:r>
          </a:p>
        </p:txBody>
      </p:sp>
      <p:sp>
        <p:nvSpPr>
          <p:cNvPr id="31760" name="Text Box 16"/>
          <p:cNvSpPr txBox="1">
            <a:spLocks noChangeArrowheads="1"/>
          </p:cNvSpPr>
          <p:nvPr/>
        </p:nvSpPr>
        <p:spPr bwMode="auto">
          <a:xfrm>
            <a:off x="5037138" y="4483100"/>
            <a:ext cx="1600200" cy="549275"/>
          </a:xfrm>
          <a:prstGeom prst="rect">
            <a:avLst/>
          </a:prstGeom>
          <a:noFill/>
          <a:ln w="9525">
            <a:noFill/>
            <a:miter lim="800000"/>
            <a:headEnd/>
            <a:tailEnd/>
          </a:ln>
        </p:spPr>
        <p:txBody>
          <a:bodyPr>
            <a:spAutoFit/>
          </a:bodyPr>
          <a:lstStyle/>
          <a:p>
            <a:pPr eaLnBrk="1" hangingPunct="1"/>
            <a:r>
              <a:rPr lang="en-US" sz="1500" b="1" dirty="0">
                <a:solidFill>
                  <a:srgbClr val="292425"/>
                </a:solidFill>
              </a:rPr>
              <a:t>Severe water pollution</a:t>
            </a:r>
          </a:p>
        </p:txBody>
      </p:sp>
      <p:sp>
        <p:nvSpPr>
          <p:cNvPr id="31761" name="Text Box 17"/>
          <p:cNvSpPr txBox="1">
            <a:spLocks noChangeArrowheads="1"/>
          </p:cNvSpPr>
          <p:nvPr/>
        </p:nvSpPr>
        <p:spPr bwMode="auto">
          <a:xfrm>
            <a:off x="2486025" y="4791075"/>
            <a:ext cx="1524000" cy="1006475"/>
          </a:xfrm>
          <a:prstGeom prst="rect">
            <a:avLst/>
          </a:prstGeom>
          <a:noFill/>
          <a:ln w="9525">
            <a:noFill/>
            <a:miter lim="800000"/>
            <a:headEnd/>
            <a:tailEnd/>
          </a:ln>
        </p:spPr>
        <p:txBody>
          <a:bodyPr>
            <a:spAutoFit/>
          </a:bodyPr>
          <a:lstStyle/>
          <a:p>
            <a:pPr eaLnBrk="1" hangingPunct="1"/>
            <a:r>
              <a:rPr lang="en-US" sz="1500" b="1" dirty="0">
                <a:solidFill>
                  <a:srgbClr val="292425"/>
                </a:solidFill>
              </a:rPr>
              <a:t>Efficient distribution system in place</a:t>
            </a:r>
          </a:p>
        </p:txBody>
      </p:sp>
      <p:sp>
        <p:nvSpPr>
          <p:cNvPr id="31762" name="Text Box 18"/>
          <p:cNvSpPr txBox="1">
            <a:spLocks noChangeArrowheads="1"/>
          </p:cNvSpPr>
          <p:nvPr/>
        </p:nvSpPr>
        <p:spPr bwMode="auto">
          <a:xfrm>
            <a:off x="5037138" y="5213350"/>
            <a:ext cx="1516062" cy="549275"/>
          </a:xfrm>
          <a:prstGeom prst="rect">
            <a:avLst/>
          </a:prstGeom>
          <a:noFill/>
          <a:ln w="9525">
            <a:noFill/>
            <a:miter lim="800000"/>
            <a:headEnd/>
            <a:tailEnd/>
          </a:ln>
        </p:spPr>
        <p:txBody>
          <a:bodyPr>
            <a:spAutoFit/>
          </a:bodyPr>
          <a:lstStyle/>
          <a:p>
            <a:pPr eaLnBrk="1" hangingPunct="1"/>
            <a:r>
              <a:rPr lang="en-US" sz="1500" b="1" dirty="0">
                <a:solidFill>
                  <a:srgbClr val="292425"/>
                </a:solidFill>
              </a:rPr>
              <a:t>Air pollution when burned</a:t>
            </a:r>
          </a:p>
        </p:txBody>
      </p:sp>
      <p:sp>
        <p:nvSpPr>
          <p:cNvPr id="31763" name="Text Box 19"/>
          <p:cNvSpPr txBox="1">
            <a:spLocks noChangeArrowheads="1"/>
          </p:cNvSpPr>
          <p:nvPr/>
        </p:nvSpPr>
        <p:spPr bwMode="auto">
          <a:xfrm>
            <a:off x="5037138" y="5943600"/>
            <a:ext cx="1905000" cy="549275"/>
          </a:xfrm>
          <a:prstGeom prst="rect">
            <a:avLst/>
          </a:prstGeom>
          <a:noFill/>
          <a:ln w="9525">
            <a:noFill/>
            <a:miter lim="800000"/>
            <a:headEnd/>
            <a:tailEnd/>
          </a:ln>
        </p:spPr>
        <p:txBody>
          <a:bodyPr>
            <a:spAutoFit/>
          </a:bodyPr>
          <a:lstStyle/>
          <a:p>
            <a:pPr eaLnBrk="1" hangingPunct="1"/>
            <a:r>
              <a:rPr lang="en-US" sz="1500" b="1" dirty="0">
                <a:solidFill>
                  <a:srgbClr val="292425"/>
                </a:solidFill>
              </a:rPr>
              <a:t>CO</a:t>
            </a:r>
            <a:r>
              <a:rPr lang="en-US" sz="1500" b="1" baseline="-25000" dirty="0">
                <a:solidFill>
                  <a:srgbClr val="292425"/>
                </a:solidFill>
              </a:rPr>
              <a:t>2</a:t>
            </a:r>
            <a:r>
              <a:rPr lang="en-US" sz="1500" b="1" dirty="0">
                <a:solidFill>
                  <a:srgbClr val="292425"/>
                </a:solidFill>
              </a:rPr>
              <a:t> emissions when burned</a:t>
            </a:r>
          </a:p>
        </p:txBody>
      </p:sp>
      <p:sp>
        <p:nvSpPr>
          <p:cNvPr id="31764" name="Text Box 20"/>
          <p:cNvSpPr txBox="1">
            <a:spLocks noChangeArrowheads="1"/>
          </p:cNvSpPr>
          <p:nvPr/>
        </p:nvSpPr>
        <p:spPr bwMode="auto">
          <a:xfrm>
            <a:off x="2486025" y="5943600"/>
            <a:ext cx="1658938" cy="549275"/>
          </a:xfrm>
          <a:prstGeom prst="rect">
            <a:avLst/>
          </a:prstGeom>
          <a:noFill/>
          <a:ln w="9525">
            <a:noFill/>
            <a:miter lim="800000"/>
            <a:headEnd/>
            <a:tailEnd/>
          </a:ln>
        </p:spPr>
        <p:txBody>
          <a:bodyPr>
            <a:spAutoFit/>
          </a:bodyPr>
          <a:lstStyle/>
          <a:p>
            <a:pPr eaLnBrk="1" hangingPunct="1"/>
            <a:r>
              <a:rPr lang="en-US" sz="1500" b="1" dirty="0">
                <a:solidFill>
                  <a:srgbClr val="292425"/>
                </a:solidFill>
              </a:rPr>
              <a:t>Technology is well developed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title"/>
          </p:nvPr>
        </p:nvSpPr>
        <p:spPr>
          <a:xfrm>
            <a:off x="457200" y="68263"/>
            <a:ext cx="8534400" cy="1139825"/>
          </a:xfrm>
        </p:spPr>
        <p:txBody>
          <a:bodyPr/>
          <a:lstStyle/>
          <a:p>
            <a:pPr eaLnBrk="1" hangingPunct="1">
              <a:defRPr/>
            </a:pPr>
            <a:r>
              <a:rPr lang="en-US" dirty="0" smtClean="0"/>
              <a:t>NATURAL GAS</a:t>
            </a:r>
          </a:p>
        </p:txBody>
      </p:sp>
      <p:sp>
        <p:nvSpPr>
          <p:cNvPr id="81924" name="Rectangle 4"/>
          <p:cNvSpPr>
            <a:spLocks noGrp="1" noChangeArrowheads="1"/>
          </p:cNvSpPr>
          <p:nvPr>
            <p:ph type="body" idx="1"/>
          </p:nvPr>
        </p:nvSpPr>
        <p:spPr>
          <a:xfrm>
            <a:off x="0" y="990600"/>
            <a:ext cx="8963025" cy="6248400"/>
          </a:xfrm>
        </p:spPr>
        <p:txBody>
          <a:bodyPr/>
          <a:lstStyle/>
          <a:p>
            <a:pPr eaLnBrk="1" hangingPunct="1">
              <a:buFont typeface="Wingdings" pitchFamily="1" charset="2"/>
              <a:buChar char="Ø"/>
              <a:defRPr/>
            </a:pPr>
            <a:r>
              <a:rPr lang="en-US" sz="2800" dirty="0" smtClean="0"/>
              <a:t>A mixture of gases which is mostly </a:t>
            </a:r>
            <a:r>
              <a:rPr lang="en-US" sz="2800" b="1" dirty="0" smtClean="0"/>
              <a:t>_________</a:t>
            </a:r>
            <a:r>
              <a:rPr lang="en-US" sz="2800" dirty="0" smtClean="0"/>
              <a:t>, with smaller amounts of _________, __________, and ___________.</a:t>
            </a:r>
          </a:p>
          <a:p>
            <a:pPr eaLnBrk="1" hangingPunct="1">
              <a:buFont typeface="Wingdings" pitchFamily="1" charset="2"/>
              <a:buChar char="Ø"/>
              <a:defRPr/>
            </a:pPr>
            <a:r>
              <a:rPr lang="en-US" sz="2800" dirty="0" smtClean="0"/>
              <a:t>Lies above most reservoirs of crude oil</a:t>
            </a:r>
          </a:p>
          <a:p>
            <a:pPr marL="342900" lvl="1" indent="-342900" eaLnBrk="1" hangingPunct="1">
              <a:buClr>
                <a:schemeClr val="hlink"/>
              </a:buClr>
              <a:buSzPct val="80000"/>
              <a:buFont typeface="Wingdings" pitchFamily="1" charset="2"/>
              <a:buChar char="Ø"/>
              <a:defRPr/>
            </a:pPr>
            <a:r>
              <a:rPr lang="en-US" dirty="0" smtClean="0"/>
              <a:t>When a natural gas-field is tapped, gasses are liquefied and removed as ___________ petroleum gas (LPG).</a:t>
            </a:r>
          </a:p>
          <a:p>
            <a:pPr eaLnBrk="1" hangingPunct="1">
              <a:buFont typeface="Wingdings" pitchFamily="1" charset="2"/>
              <a:buChar char="Ø"/>
              <a:defRPr/>
            </a:pPr>
            <a:r>
              <a:rPr lang="en-US" sz="2800" dirty="0" smtClean="0"/>
              <a:t>Unconventional natural gas: </a:t>
            </a:r>
            <a:r>
              <a:rPr lang="en-US" sz="2800" b="1" dirty="0" smtClean="0"/>
              <a:t>Coal bed methane gas </a:t>
            </a:r>
            <a:r>
              <a:rPr lang="en-US" sz="2800" dirty="0" smtClean="0"/>
              <a:t>and </a:t>
            </a:r>
            <a:r>
              <a:rPr lang="en-US" sz="2800" b="1" dirty="0" smtClean="0"/>
              <a:t>_________ _________</a:t>
            </a:r>
            <a:r>
              <a:rPr lang="en-US" sz="2800" dirty="0" smtClean="0"/>
              <a:t>(bubbles of methane trapped in ice crystals deep under the arctic permafrost and beneath deep-ocean sediments)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28600" y="68263"/>
            <a:ext cx="8763000" cy="846137"/>
          </a:xfrm>
        </p:spPr>
        <p:txBody>
          <a:bodyPr/>
          <a:lstStyle/>
          <a:p>
            <a:pPr algn="l" eaLnBrk="1" hangingPunct="1">
              <a:defRPr/>
            </a:pPr>
            <a:r>
              <a:rPr lang="en-US" sz="3200" dirty="0" smtClean="0"/>
              <a:t>NATURAL GAS</a:t>
            </a:r>
          </a:p>
        </p:txBody>
      </p:sp>
      <p:sp>
        <p:nvSpPr>
          <p:cNvPr id="79875" name="Rectangle 3"/>
          <p:cNvSpPr>
            <a:spLocks noGrp="1" noChangeArrowheads="1"/>
          </p:cNvSpPr>
          <p:nvPr>
            <p:ph type="body" idx="1"/>
          </p:nvPr>
        </p:nvSpPr>
        <p:spPr>
          <a:xfrm>
            <a:off x="0" y="990600"/>
            <a:ext cx="5181599" cy="2286000"/>
          </a:xfrm>
        </p:spPr>
        <p:txBody>
          <a:bodyPr/>
          <a:lstStyle/>
          <a:p>
            <a:pPr eaLnBrk="1" hangingPunct="1">
              <a:buFont typeface="Wingdings" pitchFamily="1" charset="2"/>
              <a:buChar char="Ø"/>
              <a:defRPr/>
            </a:pPr>
            <a:r>
              <a:rPr lang="en-US" sz="2400" dirty="0" smtClean="0"/>
              <a:t>Russia and Iran have almost half of the world’s reserves of conventional gas, and global reserves should last 62-125 years.</a:t>
            </a:r>
          </a:p>
          <a:p>
            <a:pPr eaLnBrk="1" hangingPunct="1">
              <a:buFont typeface="Wingdings" pitchFamily="1" charset="2"/>
              <a:buChar char="Ø"/>
              <a:defRPr/>
            </a:pPr>
            <a:r>
              <a:rPr lang="en-US" sz="2400" dirty="0" smtClean="0"/>
              <a:t>Natural gas is versatile and clean-burning fuel, but it releases the greenhouse gases _______________(when burned) and _________ (from leaks) into the troposphere.</a:t>
            </a:r>
          </a:p>
        </p:txBody>
      </p:sp>
      <p:pic>
        <p:nvPicPr>
          <p:cNvPr id="58370" name="Picture 2" descr="https://encrypted-tbn2.google.com/images?q=tbn:ANd9GcRz09-hzjA27iMb6HDwMRK8P4KSQoQ0mX-Sgpj_c1fjsYArrQ-c"/>
          <p:cNvPicPr>
            <a:picLocks noChangeAspect="1" noChangeArrowheads="1"/>
          </p:cNvPicPr>
          <p:nvPr/>
        </p:nvPicPr>
        <p:blipFill>
          <a:blip r:embed="rId3" cstate="print"/>
          <a:srcRect/>
          <a:stretch>
            <a:fillRect/>
          </a:stretch>
        </p:blipFill>
        <p:spPr bwMode="auto">
          <a:xfrm>
            <a:off x="6248400" y="228600"/>
            <a:ext cx="2133600" cy="2143125"/>
          </a:xfrm>
          <a:prstGeom prst="rect">
            <a:avLst/>
          </a:prstGeom>
          <a:noFill/>
        </p:spPr>
      </p:pic>
      <p:pic>
        <p:nvPicPr>
          <p:cNvPr id="58372" name="Picture 4" descr="http://www.capp.ca/PublishingImages/270W/Natural-gas-well-270.jpg"/>
          <p:cNvPicPr>
            <a:picLocks noChangeAspect="1" noChangeArrowheads="1"/>
          </p:cNvPicPr>
          <p:nvPr/>
        </p:nvPicPr>
        <p:blipFill>
          <a:blip r:embed="rId4" cstate="print"/>
          <a:srcRect/>
          <a:stretch>
            <a:fillRect/>
          </a:stretch>
        </p:blipFill>
        <p:spPr bwMode="auto">
          <a:xfrm>
            <a:off x="5257800" y="2571750"/>
            <a:ext cx="3594060" cy="42862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Fracking</a:t>
            </a:r>
            <a:r>
              <a:rPr lang="en-US" dirty="0" smtClean="0"/>
              <a:t> </a:t>
            </a:r>
            <a:endParaRPr lang="en-US" dirty="0"/>
          </a:p>
        </p:txBody>
      </p:sp>
      <p:sp>
        <p:nvSpPr>
          <p:cNvPr id="3" name="Content Placeholder 2"/>
          <p:cNvSpPr>
            <a:spLocks noGrp="1"/>
          </p:cNvSpPr>
          <p:nvPr>
            <p:ph idx="1"/>
          </p:nvPr>
        </p:nvSpPr>
        <p:spPr>
          <a:xfrm>
            <a:off x="228600" y="1371600"/>
            <a:ext cx="8734425" cy="4343400"/>
          </a:xfrm>
        </p:spPr>
        <p:txBody>
          <a:bodyPr/>
          <a:lstStyle/>
          <a:p>
            <a:r>
              <a:rPr lang="en-US" dirty="0" smtClean="0"/>
              <a:t>Hydraulic fracturing is a process of digging into the earth over a mile inside and attempting to dig up natural gas. They put a million gallons of water filled with chemicals inside that help extract the natural gas. The problem is that many people, including children are becoming ill from the chemicals that they are ingesting from water contamination.</a:t>
            </a:r>
          </a:p>
          <a:p>
            <a:r>
              <a:rPr lang="en-US" dirty="0" err="1" smtClean="0">
                <a:hlinkClick r:id="rId2"/>
              </a:rPr>
              <a:t>Fracking</a:t>
            </a:r>
            <a:r>
              <a:rPr lang="en-US" dirty="0" smtClean="0"/>
              <a:t>			</a:t>
            </a:r>
            <a:r>
              <a:rPr lang="en-US" dirty="0" err="1" smtClean="0">
                <a:hlinkClick r:id="rId3"/>
              </a:rPr>
              <a:t>Fracking</a:t>
            </a:r>
            <a:r>
              <a:rPr lang="en-US" dirty="0" smtClean="0">
                <a:hlinkClick r:id="rId3"/>
              </a:rPr>
              <a:t> Song</a:t>
            </a:r>
            <a:r>
              <a:rPr lang="en-US" dirty="0" smtClean="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smtClean="0"/>
              <a:t>Chapter Overview Questions (cont’d)</a:t>
            </a:r>
          </a:p>
        </p:txBody>
      </p:sp>
      <p:sp>
        <p:nvSpPr>
          <p:cNvPr id="10243" name="Rectangle 3"/>
          <p:cNvSpPr>
            <a:spLocks noGrp="1" noChangeArrowheads="1"/>
          </p:cNvSpPr>
          <p:nvPr>
            <p:ph type="body" idx="1"/>
          </p:nvPr>
        </p:nvSpPr>
        <p:spPr/>
        <p:txBody>
          <a:bodyPr/>
          <a:lstStyle/>
          <a:p>
            <a:pPr eaLnBrk="1" hangingPunct="1">
              <a:buFont typeface="Wingdings" pitchFamily="1" charset="2"/>
              <a:buChar char="Ø"/>
              <a:defRPr/>
            </a:pPr>
            <a:r>
              <a:rPr lang="en-US" dirty="0" smtClean="0"/>
              <a:t>What are the advantages and disadvantages of conventional nuclear fission, breeder nuclear fission, and nuclear fusion?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143000" y="1143000"/>
            <a:ext cx="6553200" cy="5638800"/>
          </a:xfrm>
          <a:prstGeom prst="rect">
            <a:avLst/>
          </a:prstGeom>
          <a:solidFill>
            <a:srgbClr val="FFFDD6"/>
          </a:solidFill>
          <a:ln w="19050">
            <a:noFill/>
            <a:miter lim="800000"/>
            <a:headEnd/>
            <a:tailEnd/>
          </a:ln>
        </p:spPr>
        <p:txBody>
          <a:bodyPr wrap="none" anchor="ctr"/>
          <a:lstStyle/>
          <a:p>
            <a:endParaRPr lang="en-US" dirty="0"/>
          </a:p>
        </p:txBody>
      </p:sp>
      <p:pic>
        <p:nvPicPr>
          <p:cNvPr id="34819" name="Picture 3" descr="1611"/>
          <p:cNvPicPr>
            <a:picLocks noChangeAspect="1" noChangeArrowheads="1"/>
          </p:cNvPicPr>
          <p:nvPr/>
        </p:nvPicPr>
        <p:blipFill>
          <a:blip r:embed="rId3" cstate="print"/>
          <a:srcRect/>
          <a:stretch>
            <a:fillRect/>
          </a:stretch>
        </p:blipFill>
        <p:spPr bwMode="auto">
          <a:xfrm>
            <a:off x="2549525" y="0"/>
            <a:ext cx="4062413" cy="6858000"/>
          </a:xfrm>
          <a:prstGeom prst="rect">
            <a:avLst/>
          </a:prstGeom>
          <a:noFill/>
          <a:ln w="9525">
            <a:noFill/>
            <a:miter lim="800000"/>
            <a:headEnd/>
            <a:tailEnd/>
          </a:ln>
        </p:spPr>
      </p:pic>
      <p:sp>
        <p:nvSpPr>
          <p:cNvPr id="34820" name="Rectangle 4" hidden="1"/>
          <p:cNvSpPr>
            <a:spLocks noGrp="1" noChangeArrowheads="1"/>
          </p:cNvSpPr>
          <p:nvPr>
            <p:ph type="title"/>
          </p:nvPr>
        </p:nvSpPr>
        <p:spPr/>
        <p:txBody>
          <a:bodyPr/>
          <a:lstStyle/>
          <a:p>
            <a:pPr eaLnBrk="1" hangingPunct="1"/>
            <a:r>
              <a:rPr lang="en-US" dirty="0" smtClean="0"/>
              <a:t>	</a:t>
            </a:r>
          </a:p>
        </p:txBody>
      </p:sp>
      <p:sp>
        <p:nvSpPr>
          <p:cNvPr id="34821" name="Rectangle 5"/>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dirty="0"/>
              <a:t>Fig. 16-11, p. 368</a:t>
            </a:r>
          </a:p>
        </p:txBody>
      </p:sp>
      <p:sp>
        <p:nvSpPr>
          <p:cNvPr id="34822" name="Text Box 6"/>
          <p:cNvSpPr txBox="1">
            <a:spLocks noChangeArrowheads="1"/>
          </p:cNvSpPr>
          <p:nvPr/>
        </p:nvSpPr>
        <p:spPr bwMode="auto">
          <a:xfrm>
            <a:off x="3835400" y="0"/>
            <a:ext cx="1346200" cy="366713"/>
          </a:xfrm>
          <a:prstGeom prst="rect">
            <a:avLst/>
          </a:prstGeom>
          <a:noFill/>
          <a:ln w="9525">
            <a:noFill/>
            <a:miter lim="800000"/>
            <a:headEnd/>
            <a:tailEnd/>
          </a:ln>
        </p:spPr>
        <p:txBody>
          <a:bodyPr>
            <a:spAutoFit/>
          </a:bodyPr>
          <a:lstStyle/>
          <a:p>
            <a:pPr eaLnBrk="1" hangingPunct="1"/>
            <a:r>
              <a:rPr lang="pt-BR" sz="1800" b="1">
                <a:solidFill>
                  <a:srgbClr val="0087B8"/>
                </a:solidFill>
              </a:rPr>
              <a:t>Trade-Offs</a:t>
            </a:r>
            <a:endParaRPr lang="en-US" sz="1800" b="1" dirty="0">
              <a:solidFill>
                <a:srgbClr val="0087B8"/>
              </a:solidFill>
            </a:endParaRPr>
          </a:p>
        </p:txBody>
      </p:sp>
      <p:sp>
        <p:nvSpPr>
          <p:cNvPr id="34823" name="Text Box 7"/>
          <p:cNvSpPr txBox="1">
            <a:spLocks noChangeArrowheads="1"/>
          </p:cNvSpPr>
          <p:nvPr/>
        </p:nvSpPr>
        <p:spPr bwMode="auto">
          <a:xfrm>
            <a:off x="3243263" y="349250"/>
            <a:ext cx="2732087" cy="336550"/>
          </a:xfrm>
          <a:prstGeom prst="rect">
            <a:avLst/>
          </a:prstGeom>
          <a:noFill/>
          <a:ln w="9525">
            <a:noFill/>
            <a:miter lim="800000"/>
            <a:headEnd/>
            <a:tailEnd/>
          </a:ln>
        </p:spPr>
        <p:txBody>
          <a:bodyPr>
            <a:spAutoFit/>
          </a:bodyPr>
          <a:lstStyle/>
          <a:p>
            <a:pPr eaLnBrk="1" hangingPunct="1"/>
            <a:r>
              <a:rPr lang="en-US" sz="1600" b="1" dirty="0">
                <a:solidFill>
                  <a:srgbClr val="0088CE"/>
                </a:solidFill>
              </a:rPr>
              <a:t>Conventional Natural Gas </a:t>
            </a:r>
          </a:p>
        </p:txBody>
      </p:sp>
      <p:sp>
        <p:nvSpPr>
          <p:cNvPr id="34824" name="Text Box 8"/>
          <p:cNvSpPr txBox="1">
            <a:spLocks noChangeArrowheads="1"/>
          </p:cNvSpPr>
          <p:nvPr/>
        </p:nvSpPr>
        <p:spPr bwMode="auto">
          <a:xfrm>
            <a:off x="2590800" y="762000"/>
            <a:ext cx="1397000" cy="336550"/>
          </a:xfrm>
          <a:prstGeom prst="rect">
            <a:avLst/>
          </a:prstGeom>
          <a:noFill/>
          <a:ln w="9525">
            <a:noFill/>
            <a:miter lim="800000"/>
            <a:headEnd/>
            <a:tailEnd/>
          </a:ln>
        </p:spPr>
        <p:txBody>
          <a:bodyPr>
            <a:spAutoFit/>
          </a:bodyPr>
          <a:lstStyle/>
          <a:p>
            <a:pPr eaLnBrk="1" hangingPunct="1"/>
            <a:r>
              <a:rPr lang="en-US" sz="1600" b="1" dirty="0">
                <a:solidFill>
                  <a:srgbClr val="FFFBDF"/>
                </a:solidFill>
              </a:rPr>
              <a:t>Advantages </a:t>
            </a:r>
          </a:p>
        </p:txBody>
      </p:sp>
      <p:sp>
        <p:nvSpPr>
          <p:cNvPr id="34825" name="Text Box 9"/>
          <p:cNvSpPr txBox="1">
            <a:spLocks noChangeArrowheads="1"/>
          </p:cNvSpPr>
          <p:nvPr/>
        </p:nvSpPr>
        <p:spPr bwMode="auto">
          <a:xfrm>
            <a:off x="5003800" y="762000"/>
            <a:ext cx="1679575" cy="336550"/>
          </a:xfrm>
          <a:prstGeom prst="rect">
            <a:avLst/>
          </a:prstGeom>
          <a:noFill/>
          <a:ln w="9525">
            <a:noFill/>
            <a:miter lim="800000"/>
            <a:headEnd/>
            <a:tailEnd/>
          </a:ln>
        </p:spPr>
        <p:txBody>
          <a:bodyPr>
            <a:spAutoFit/>
          </a:bodyPr>
          <a:lstStyle/>
          <a:p>
            <a:pPr eaLnBrk="1" hangingPunct="1"/>
            <a:r>
              <a:rPr lang="en-US" sz="1600" b="1" dirty="0">
                <a:solidFill>
                  <a:srgbClr val="FFFBDF"/>
                </a:solidFill>
              </a:rPr>
              <a:t>Disadvantages </a:t>
            </a:r>
          </a:p>
        </p:txBody>
      </p:sp>
      <p:sp>
        <p:nvSpPr>
          <p:cNvPr id="34826" name="Text Box 10"/>
          <p:cNvSpPr txBox="1">
            <a:spLocks noChangeArrowheads="1"/>
          </p:cNvSpPr>
          <p:nvPr/>
        </p:nvSpPr>
        <p:spPr bwMode="auto">
          <a:xfrm>
            <a:off x="1279525" y="1200150"/>
            <a:ext cx="2633663" cy="304800"/>
          </a:xfrm>
          <a:prstGeom prst="rect">
            <a:avLst/>
          </a:prstGeom>
          <a:noFill/>
          <a:ln w="9525">
            <a:noFill/>
            <a:miter lim="800000"/>
            <a:headEnd/>
            <a:tailEnd/>
          </a:ln>
        </p:spPr>
        <p:txBody>
          <a:bodyPr>
            <a:spAutoFit/>
          </a:bodyPr>
          <a:lstStyle/>
          <a:p>
            <a:pPr eaLnBrk="1" hangingPunct="1"/>
            <a:r>
              <a:rPr lang="en-US" sz="1400" b="1" dirty="0">
                <a:solidFill>
                  <a:srgbClr val="292425"/>
                </a:solidFill>
              </a:rPr>
              <a:t>Ample supplies (125 years)</a:t>
            </a:r>
          </a:p>
        </p:txBody>
      </p:sp>
      <p:sp>
        <p:nvSpPr>
          <p:cNvPr id="34827" name="Text Box 11"/>
          <p:cNvSpPr txBox="1">
            <a:spLocks noChangeArrowheads="1"/>
          </p:cNvSpPr>
          <p:nvPr/>
        </p:nvSpPr>
        <p:spPr bwMode="auto">
          <a:xfrm>
            <a:off x="5092700" y="1200150"/>
            <a:ext cx="2471738" cy="304800"/>
          </a:xfrm>
          <a:prstGeom prst="rect">
            <a:avLst/>
          </a:prstGeom>
          <a:noFill/>
          <a:ln w="9525">
            <a:noFill/>
            <a:miter lim="800000"/>
            <a:headEnd/>
            <a:tailEnd/>
          </a:ln>
        </p:spPr>
        <p:txBody>
          <a:bodyPr>
            <a:spAutoFit/>
          </a:bodyPr>
          <a:lstStyle/>
          <a:p>
            <a:pPr eaLnBrk="1" hangingPunct="1"/>
            <a:r>
              <a:rPr lang="en-US" sz="1400" b="1" dirty="0">
                <a:solidFill>
                  <a:srgbClr val="292425"/>
                </a:solidFill>
              </a:rPr>
              <a:t>Nonrenewable resource</a:t>
            </a:r>
          </a:p>
        </p:txBody>
      </p:sp>
      <p:sp>
        <p:nvSpPr>
          <p:cNvPr id="34828" name="Text Box 12"/>
          <p:cNvSpPr txBox="1">
            <a:spLocks noChangeArrowheads="1"/>
          </p:cNvSpPr>
          <p:nvPr/>
        </p:nvSpPr>
        <p:spPr bwMode="auto">
          <a:xfrm>
            <a:off x="1279525" y="1666875"/>
            <a:ext cx="2147888" cy="304800"/>
          </a:xfrm>
          <a:prstGeom prst="rect">
            <a:avLst/>
          </a:prstGeom>
          <a:noFill/>
          <a:ln w="9525">
            <a:noFill/>
            <a:miter lim="800000"/>
            <a:headEnd/>
            <a:tailEnd/>
          </a:ln>
        </p:spPr>
        <p:txBody>
          <a:bodyPr>
            <a:spAutoFit/>
          </a:bodyPr>
          <a:lstStyle/>
          <a:p>
            <a:pPr eaLnBrk="1" hangingPunct="1"/>
            <a:r>
              <a:rPr lang="en-US" sz="1400" b="1" dirty="0">
                <a:solidFill>
                  <a:srgbClr val="292425"/>
                </a:solidFill>
              </a:rPr>
              <a:t>High net energy yield</a:t>
            </a:r>
          </a:p>
        </p:txBody>
      </p:sp>
      <p:sp>
        <p:nvSpPr>
          <p:cNvPr id="34829" name="Text Box 13"/>
          <p:cNvSpPr txBox="1">
            <a:spLocks noChangeArrowheads="1"/>
          </p:cNvSpPr>
          <p:nvPr/>
        </p:nvSpPr>
        <p:spPr bwMode="auto">
          <a:xfrm>
            <a:off x="5092700" y="1822450"/>
            <a:ext cx="2359025" cy="517525"/>
          </a:xfrm>
          <a:prstGeom prst="rect">
            <a:avLst/>
          </a:prstGeom>
          <a:noFill/>
          <a:ln w="9525">
            <a:noFill/>
            <a:miter lim="800000"/>
            <a:headEnd/>
            <a:tailEnd/>
          </a:ln>
        </p:spPr>
        <p:txBody>
          <a:bodyPr>
            <a:spAutoFit/>
          </a:bodyPr>
          <a:lstStyle/>
          <a:p>
            <a:pPr eaLnBrk="1" hangingPunct="1"/>
            <a:r>
              <a:rPr lang="en-US" sz="1400" b="1" dirty="0">
                <a:solidFill>
                  <a:srgbClr val="292425"/>
                </a:solidFill>
              </a:rPr>
              <a:t>Releases CO</a:t>
            </a:r>
            <a:r>
              <a:rPr lang="en-US" sz="1400" b="1" baseline="-25000" dirty="0">
                <a:solidFill>
                  <a:srgbClr val="292425"/>
                </a:solidFill>
              </a:rPr>
              <a:t>2</a:t>
            </a:r>
            <a:r>
              <a:rPr lang="en-US" sz="1400" b="1" dirty="0">
                <a:solidFill>
                  <a:srgbClr val="292425"/>
                </a:solidFill>
              </a:rPr>
              <a:t> when burned</a:t>
            </a:r>
          </a:p>
        </p:txBody>
      </p:sp>
      <p:sp>
        <p:nvSpPr>
          <p:cNvPr id="34830" name="Text Box 14"/>
          <p:cNvSpPr txBox="1">
            <a:spLocks noChangeArrowheads="1"/>
          </p:cNvSpPr>
          <p:nvPr/>
        </p:nvSpPr>
        <p:spPr bwMode="auto">
          <a:xfrm>
            <a:off x="1279525" y="2133600"/>
            <a:ext cx="2697163" cy="517525"/>
          </a:xfrm>
          <a:prstGeom prst="rect">
            <a:avLst/>
          </a:prstGeom>
          <a:noFill/>
          <a:ln w="9525">
            <a:noFill/>
            <a:miter lim="800000"/>
            <a:headEnd/>
            <a:tailEnd/>
          </a:ln>
        </p:spPr>
        <p:txBody>
          <a:bodyPr>
            <a:spAutoFit/>
          </a:bodyPr>
          <a:lstStyle/>
          <a:p>
            <a:pPr eaLnBrk="1" hangingPunct="1"/>
            <a:r>
              <a:rPr lang="en-US" sz="1400" b="1" dirty="0">
                <a:solidFill>
                  <a:srgbClr val="292425"/>
                </a:solidFill>
              </a:rPr>
              <a:t>Low cost (with huge subsidies)</a:t>
            </a:r>
          </a:p>
        </p:txBody>
      </p:sp>
      <p:sp>
        <p:nvSpPr>
          <p:cNvPr id="34831" name="Text Box 15"/>
          <p:cNvSpPr txBox="1">
            <a:spLocks noChangeArrowheads="1"/>
          </p:cNvSpPr>
          <p:nvPr/>
        </p:nvSpPr>
        <p:spPr bwMode="auto">
          <a:xfrm>
            <a:off x="5092700" y="2659063"/>
            <a:ext cx="2832100" cy="517525"/>
          </a:xfrm>
          <a:prstGeom prst="rect">
            <a:avLst/>
          </a:prstGeom>
          <a:noFill/>
          <a:ln w="9525">
            <a:noFill/>
            <a:miter lim="800000"/>
            <a:headEnd/>
            <a:tailEnd/>
          </a:ln>
        </p:spPr>
        <p:txBody>
          <a:bodyPr>
            <a:spAutoFit/>
          </a:bodyPr>
          <a:lstStyle/>
          <a:p>
            <a:pPr eaLnBrk="1" hangingPunct="1"/>
            <a:r>
              <a:rPr lang="en-US" sz="1400" b="1" dirty="0">
                <a:solidFill>
                  <a:srgbClr val="292425"/>
                </a:solidFill>
              </a:rPr>
              <a:t>Methane (a greenhouse gas) can leak from pipelines</a:t>
            </a:r>
          </a:p>
        </p:txBody>
      </p:sp>
      <p:sp>
        <p:nvSpPr>
          <p:cNvPr id="34832" name="Text Box 16"/>
          <p:cNvSpPr txBox="1">
            <a:spLocks noChangeArrowheads="1"/>
          </p:cNvSpPr>
          <p:nvPr/>
        </p:nvSpPr>
        <p:spPr bwMode="auto">
          <a:xfrm>
            <a:off x="1279525" y="3494088"/>
            <a:ext cx="2820988" cy="517525"/>
          </a:xfrm>
          <a:prstGeom prst="rect">
            <a:avLst/>
          </a:prstGeom>
          <a:noFill/>
          <a:ln w="9525">
            <a:noFill/>
            <a:miter lim="800000"/>
            <a:headEnd/>
            <a:tailEnd/>
          </a:ln>
        </p:spPr>
        <p:txBody>
          <a:bodyPr>
            <a:spAutoFit/>
          </a:bodyPr>
          <a:lstStyle/>
          <a:p>
            <a:pPr eaLnBrk="1" hangingPunct="1"/>
            <a:r>
              <a:rPr lang="en-US" sz="1400" b="1" dirty="0">
                <a:solidFill>
                  <a:srgbClr val="292425"/>
                </a:solidFill>
              </a:rPr>
              <a:t>Lower CO</a:t>
            </a:r>
            <a:r>
              <a:rPr lang="en-US" sz="1400" b="1" baseline="-25000" dirty="0">
                <a:solidFill>
                  <a:srgbClr val="292425"/>
                </a:solidFill>
              </a:rPr>
              <a:t>2</a:t>
            </a:r>
            <a:r>
              <a:rPr lang="en-US" sz="1400" b="1" dirty="0">
                <a:solidFill>
                  <a:srgbClr val="292425"/>
                </a:solidFill>
              </a:rPr>
              <a:t> emissions than other fossil fuels</a:t>
            </a:r>
          </a:p>
        </p:txBody>
      </p:sp>
      <p:sp>
        <p:nvSpPr>
          <p:cNvPr id="34833" name="Text Box 17"/>
          <p:cNvSpPr txBox="1">
            <a:spLocks noChangeArrowheads="1"/>
          </p:cNvSpPr>
          <p:nvPr/>
        </p:nvSpPr>
        <p:spPr bwMode="auto">
          <a:xfrm>
            <a:off x="5092700" y="3494088"/>
            <a:ext cx="2501900" cy="517525"/>
          </a:xfrm>
          <a:prstGeom prst="rect">
            <a:avLst/>
          </a:prstGeom>
          <a:noFill/>
          <a:ln w="9525">
            <a:noFill/>
            <a:miter lim="800000"/>
            <a:headEnd/>
            <a:tailEnd/>
          </a:ln>
        </p:spPr>
        <p:txBody>
          <a:bodyPr>
            <a:spAutoFit/>
          </a:bodyPr>
          <a:lstStyle/>
          <a:p>
            <a:pPr eaLnBrk="1" hangingPunct="1"/>
            <a:r>
              <a:rPr lang="en-US" sz="1400" b="1" dirty="0">
                <a:solidFill>
                  <a:srgbClr val="292425"/>
                </a:solidFill>
              </a:rPr>
              <a:t>Difficult to transfer from one country to another</a:t>
            </a:r>
          </a:p>
        </p:txBody>
      </p:sp>
      <p:sp>
        <p:nvSpPr>
          <p:cNvPr id="34834" name="Text Box 18"/>
          <p:cNvSpPr txBox="1">
            <a:spLocks noChangeArrowheads="1"/>
          </p:cNvSpPr>
          <p:nvPr/>
        </p:nvSpPr>
        <p:spPr bwMode="auto">
          <a:xfrm>
            <a:off x="1279525" y="4173538"/>
            <a:ext cx="2460625" cy="517525"/>
          </a:xfrm>
          <a:prstGeom prst="rect">
            <a:avLst/>
          </a:prstGeom>
          <a:noFill/>
          <a:ln w="9525">
            <a:noFill/>
            <a:miter lim="800000"/>
            <a:headEnd/>
            <a:tailEnd/>
          </a:ln>
        </p:spPr>
        <p:txBody>
          <a:bodyPr>
            <a:spAutoFit/>
          </a:bodyPr>
          <a:lstStyle/>
          <a:p>
            <a:pPr eaLnBrk="1" hangingPunct="1"/>
            <a:r>
              <a:rPr lang="en-US" sz="1400" b="1" dirty="0">
                <a:solidFill>
                  <a:srgbClr val="292425"/>
                </a:solidFill>
              </a:rPr>
              <a:t>Moderate environmental impact</a:t>
            </a:r>
          </a:p>
        </p:txBody>
      </p:sp>
      <p:sp>
        <p:nvSpPr>
          <p:cNvPr id="34835" name="Text Box 19"/>
          <p:cNvSpPr txBox="1">
            <a:spLocks noChangeArrowheads="1"/>
          </p:cNvSpPr>
          <p:nvPr/>
        </p:nvSpPr>
        <p:spPr bwMode="auto">
          <a:xfrm>
            <a:off x="5092700" y="4330700"/>
            <a:ext cx="2674938" cy="517525"/>
          </a:xfrm>
          <a:prstGeom prst="rect">
            <a:avLst/>
          </a:prstGeom>
          <a:noFill/>
          <a:ln w="9525">
            <a:noFill/>
            <a:miter lim="800000"/>
            <a:headEnd/>
            <a:tailEnd/>
          </a:ln>
        </p:spPr>
        <p:txBody>
          <a:bodyPr>
            <a:spAutoFit/>
          </a:bodyPr>
          <a:lstStyle/>
          <a:p>
            <a:pPr eaLnBrk="1" hangingPunct="1"/>
            <a:r>
              <a:rPr lang="en-US" sz="1400" b="1" dirty="0">
                <a:solidFill>
                  <a:srgbClr val="292425"/>
                </a:solidFill>
              </a:rPr>
              <a:t>Shipped across ocean as highly explosive LNG</a:t>
            </a:r>
          </a:p>
        </p:txBody>
      </p:sp>
      <p:sp>
        <p:nvSpPr>
          <p:cNvPr id="34836" name="Text Box 20"/>
          <p:cNvSpPr txBox="1">
            <a:spLocks noChangeArrowheads="1"/>
          </p:cNvSpPr>
          <p:nvPr/>
        </p:nvSpPr>
        <p:spPr bwMode="auto">
          <a:xfrm>
            <a:off x="1279525" y="4854575"/>
            <a:ext cx="3048000" cy="304800"/>
          </a:xfrm>
          <a:prstGeom prst="rect">
            <a:avLst/>
          </a:prstGeom>
          <a:noFill/>
          <a:ln w="9525">
            <a:noFill/>
            <a:miter lim="800000"/>
            <a:headEnd/>
            <a:tailEnd/>
          </a:ln>
        </p:spPr>
        <p:txBody>
          <a:bodyPr>
            <a:spAutoFit/>
          </a:bodyPr>
          <a:lstStyle/>
          <a:p>
            <a:pPr eaLnBrk="1" hangingPunct="1"/>
            <a:r>
              <a:rPr lang="en-US" sz="1400" b="1" dirty="0">
                <a:solidFill>
                  <a:srgbClr val="292425"/>
                </a:solidFill>
              </a:rPr>
              <a:t>Easily transported by pipeline</a:t>
            </a:r>
          </a:p>
        </p:txBody>
      </p:sp>
      <p:sp>
        <p:nvSpPr>
          <p:cNvPr id="34837" name="Text Box 21"/>
          <p:cNvSpPr txBox="1">
            <a:spLocks noChangeArrowheads="1"/>
          </p:cNvSpPr>
          <p:nvPr/>
        </p:nvSpPr>
        <p:spPr bwMode="auto">
          <a:xfrm>
            <a:off x="5092700" y="5165725"/>
            <a:ext cx="2608263" cy="730250"/>
          </a:xfrm>
          <a:prstGeom prst="rect">
            <a:avLst/>
          </a:prstGeom>
          <a:noFill/>
          <a:ln w="9525">
            <a:noFill/>
            <a:miter lim="800000"/>
            <a:headEnd/>
            <a:tailEnd/>
          </a:ln>
        </p:spPr>
        <p:txBody>
          <a:bodyPr>
            <a:spAutoFit/>
          </a:bodyPr>
          <a:lstStyle/>
          <a:p>
            <a:pPr eaLnBrk="1" hangingPunct="1"/>
            <a:r>
              <a:rPr lang="en-US" sz="1400" b="1" dirty="0">
                <a:solidFill>
                  <a:srgbClr val="292425"/>
                </a:solidFill>
              </a:rPr>
              <a:t>Sometimes burned off and wasted at wells because of low price</a:t>
            </a:r>
          </a:p>
        </p:txBody>
      </p:sp>
      <p:sp>
        <p:nvSpPr>
          <p:cNvPr id="34838" name="Text Box 22"/>
          <p:cNvSpPr txBox="1">
            <a:spLocks noChangeArrowheads="1"/>
          </p:cNvSpPr>
          <p:nvPr/>
        </p:nvSpPr>
        <p:spPr bwMode="auto">
          <a:xfrm>
            <a:off x="1279525" y="5321300"/>
            <a:ext cx="2301875" cy="304800"/>
          </a:xfrm>
          <a:prstGeom prst="rect">
            <a:avLst/>
          </a:prstGeom>
          <a:noFill/>
          <a:ln w="9525">
            <a:noFill/>
            <a:miter lim="800000"/>
            <a:headEnd/>
            <a:tailEnd/>
          </a:ln>
        </p:spPr>
        <p:txBody>
          <a:bodyPr>
            <a:spAutoFit/>
          </a:bodyPr>
          <a:lstStyle/>
          <a:p>
            <a:pPr eaLnBrk="1" hangingPunct="1"/>
            <a:r>
              <a:rPr lang="en-US" sz="1400" b="1" dirty="0">
                <a:solidFill>
                  <a:srgbClr val="292425"/>
                </a:solidFill>
              </a:rPr>
              <a:t>Low land use</a:t>
            </a:r>
          </a:p>
        </p:txBody>
      </p:sp>
      <p:sp>
        <p:nvSpPr>
          <p:cNvPr id="34839" name="Text Box 23"/>
          <p:cNvSpPr txBox="1">
            <a:spLocks noChangeArrowheads="1"/>
          </p:cNvSpPr>
          <p:nvPr/>
        </p:nvSpPr>
        <p:spPr bwMode="auto">
          <a:xfrm>
            <a:off x="1279525" y="5789613"/>
            <a:ext cx="2301875" cy="517525"/>
          </a:xfrm>
          <a:prstGeom prst="rect">
            <a:avLst/>
          </a:prstGeom>
          <a:noFill/>
          <a:ln w="9525">
            <a:noFill/>
            <a:miter lim="800000"/>
            <a:headEnd/>
            <a:tailEnd/>
          </a:ln>
        </p:spPr>
        <p:txBody>
          <a:bodyPr>
            <a:spAutoFit/>
          </a:bodyPr>
          <a:lstStyle/>
          <a:p>
            <a:pPr eaLnBrk="1" hangingPunct="1"/>
            <a:r>
              <a:rPr lang="en-US" sz="1400" b="1" dirty="0">
                <a:solidFill>
                  <a:srgbClr val="292425"/>
                </a:solidFill>
              </a:rPr>
              <a:t>Good fuel for fuel cells and gas turbines</a:t>
            </a:r>
          </a:p>
        </p:txBody>
      </p:sp>
      <p:sp>
        <p:nvSpPr>
          <p:cNvPr id="34840" name="Text Box 24"/>
          <p:cNvSpPr txBox="1">
            <a:spLocks noChangeArrowheads="1"/>
          </p:cNvSpPr>
          <p:nvPr/>
        </p:nvSpPr>
        <p:spPr bwMode="auto">
          <a:xfrm>
            <a:off x="5092700" y="6215063"/>
            <a:ext cx="3111500" cy="304800"/>
          </a:xfrm>
          <a:prstGeom prst="rect">
            <a:avLst/>
          </a:prstGeom>
          <a:noFill/>
          <a:ln w="9525">
            <a:noFill/>
            <a:miter lim="800000"/>
            <a:headEnd/>
            <a:tailEnd/>
          </a:ln>
        </p:spPr>
        <p:txBody>
          <a:bodyPr>
            <a:spAutoFit/>
          </a:bodyPr>
          <a:lstStyle/>
          <a:p>
            <a:pPr eaLnBrk="1" hangingPunct="1"/>
            <a:r>
              <a:rPr lang="en-US" sz="1400" b="1" dirty="0">
                <a:solidFill>
                  <a:srgbClr val="292425"/>
                </a:solidFill>
              </a:rPr>
              <a:t>Requires pipelines</a:t>
            </a:r>
          </a:p>
        </p:txBody>
      </p:sp>
      <p:sp>
        <p:nvSpPr>
          <p:cNvPr id="34841" name="Text Box 25"/>
          <p:cNvSpPr txBox="1">
            <a:spLocks noChangeArrowheads="1"/>
          </p:cNvSpPr>
          <p:nvPr/>
        </p:nvSpPr>
        <p:spPr bwMode="auto">
          <a:xfrm>
            <a:off x="1279525" y="2814638"/>
            <a:ext cx="2906713" cy="517525"/>
          </a:xfrm>
          <a:prstGeom prst="rect">
            <a:avLst/>
          </a:prstGeom>
          <a:noFill/>
          <a:ln w="9525">
            <a:noFill/>
            <a:miter lim="800000"/>
            <a:headEnd/>
            <a:tailEnd/>
          </a:ln>
        </p:spPr>
        <p:txBody>
          <a:bodyPr>
            <a:spAutoFit/>
          </a:bodyPr>
          <a:lstStyle/>
          <a:p>
            <a:pPr eaLnBrk="1" hangingPunct="1"/>
            <a:r>
              <a:rPr lang="en-US" sz="1400" b="1" dirty="0">
                <a:solidFill>
                  <a:srgbClr val="292425"/>
                </a:solidFill>
              </a:rPr>
              <a:t>Less air pollution than other fossil fuels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title"/>
          </p:nvPr>
        </p:nvSpPr>
        <p:spPr>
          <a:xfrm>
            <a:off x="228600" y="68263"/>
            <a:ext cx="8763000" cy="922337"/>
          </a:xfrm>
        </p:spPr>
        <p:txBody>
          <a:bodyPr/>
          <a:lstStyle/>
          <a:p>
            <a:pPr eaLnBrk="1" hangingPunct="1">
              <a:defRPr/>
            </a:pPr>
            <a:r>
              <a:rPr lang="en-US" dirty="0" smtClean="0"/>
              <a:t>COAL</a:t>
            </a:r>
          </a:p>
        </p:txBody>
      </p:sp>
      <p:sp>
        <p:nvSpPr>
          <p:cNvPr id="86020" name="Rectangle 4"/>
          <p:cNvSpPr>
            <a:spLocks noGrp="1" noChangeArrowheads="1"/>
          </p:cNvSpPr>
          <p:nvPr>
            <p:ph type="body" idx="1"/>
          </p:nvPr>
        </p:nvSpPr>
        <p:spPr>
          <a:xfrm>
            <a:off x="228600" y="838200"/>
            <a:ext cx="8734425" cy="5486400"/>
          </a:xfrm>
        </p:spPr>
        <p:txBody>
          <a:bodyPr/>
          <a:lstStyle/>
          <a:p>
            <a:pPr eaLnBrk="1" hangingPunct="1">
              <a:lnSpc>
                <a:spcPct val="90000"/>
              </a:lnSpc>
              <a:buFont typeface="Wingdings" pitchFamily="1" charset="2"/>
              <a:buChar char="Ø"/>
              <a:defRPr/>
            </a:pPr>
            <a:r>
              <a:rPr lang="en-US" dirty="0" smtClean="0"/>
              <a:t>Coal is a solid fossil fuel that is formed in several stages as the buried remains of land plants that lived 300-400 million years ago.</a:t>
            </a:r>
          </a:p>
          <a:p>
            <a:pPr eaLnBrk="1" hangingPunct="1">
              <a:lnSpc>
                <a:spcPct val="90000"/>
              </a:lnSpc>
              <a:buFont typeface="Wingdings" pitchFamily="1" charset="2"/>
              <a:buChar char="Ø"/>
              <a:defRPr/>
            </a:pPr>
            <a:r>
              <a:rPr lang="en-US" dirty="0" smtClean="0"/>
              <a:t>Mostly _________ with small amounts of _________</a:t>
            </a:r>
          </a:p>
          <a:p>
            <a:pPr eaLnBrk="1" hangingPunct="1">
              <a:lnSpc>
                <a:spcPct val="90000"/>
              </a:lnSpc>
              <a:buFont typeface="Wingdings" pitchFamily="1" charset="2"/>
              <a:buChar char="Ø"/>
              <a:defRPr/>
            </a:pPr>
            <a:r>
              <a:rPr lang="en-US" dirty="0" smtClean="0"/>
              <a:t>When burned releases _____________, _____________, _________, and radioactive materials</a:t>
            </a:r>
          </a:p>
          <a:p>
            <a:pPr eaLnBrk="1" hangingPunct="1">
              <a:lnSpc>
                <a:spcPct val="90000"/>
              </a:lnSpc>
              <a:buFont typeface="Wingdings" pitchFamily="1" charset="2"/>
              <a:buChar char="Ø"/>
              <a:defRPr/>
            </a:pPr>
            <a:r>
              <a:rPr lang="en-US" dirty="0" smtClean="0"/>
              <a:t>Coal burned in power plants produces 50% of electricity in US</a:t>
            </a:r>
          </a:p>
          <a:p>
            <a:pPr eaLnBrk="1" hangingPunct="1">
              <a:lnSpc>
                <a:spcPct val="90000"/>
              </a:lnSpc>
              <a:buFont typeface="Wingdings" pitchFamily="1" charset="2"/>
              <a:buChar char="Ø"/>
              <a:defRPr/>
            </a:pPr>
            <a:r>
              <a:rPr lang="en-US" dirty="0" smtClean="0"/>
              <a:t>Anthracite coal is most desirable because of _____ ________ content</a:t>
            </a:r>
          </a:p>
        </p:txBody>
      </p:sp>
      <p:sp>
        <p:nvSpPr>
          <p:cNvPr id="86021" name="Text Box 5"/>
          <p:cNvSpPr txBox="1">
            <a:spLocks noChangeArrowheads="1"/>
          </p:cNvSpPr>
          <p:nvPr/>
        </p:nvSpPr>
        <p:spPr bwMode="auto">
          <a:xfrm>
            <a:off x="7543800" y="6540500"/>
            <a:ext cx="14954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dirty="0">
                <a:effectLst>
                  <a:outerShdw blurRad="38100" dist="38100" dir="2700000" algn="tl">
                    <a:srgbClr val="000000"/>
                  </a:outerShdw>
                </a:effectLst>
                <a:latin typeface="Arial" charset="0"/>
              </a:rPr>
              <a:t>Figure 16-12</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1612"/>
          <p:cNvPicPr>
            <a:picLocks noChangeAspect="1" noChangeArrowheads="1"/>
          </p:cNvPicPr>
          <p:nvPr/>
        </p:nvPicPr>
        <p:blipFill>
          <a:blip r:embed="rId3" cstate="print"/>
          <a:srcRect/>
          <a:stretch>
            <a:fillRect/>
          </a:stretch>
        </p:blipFill>
        <p:spPr bwMode="auto">
          <a:xfrm>
            <a:off x="90488" y="304800"/>
            <a:ext cx="8964612" cy="5164138"/>
          </a:xfrm>
          <a:prstGeom prst="rect">
            <a:avLst/>
          </a:prstGeom>
          <a:noFill/>
          <a:ln w="9525">
            <a:noFill/>
            <a:miter lim="800000"/>
            <a:headEnd/>
            <a:tailEnd/>
          </a:ln>
        </p:spPr>
      </p:pic>
      <p:sp>
        <p:nvSpPr>
          <p:cNvPr id="36867" name="Rectangle 3" hidden="1"/>
          <p:cNvSpPr>
            <a:spLocks noGrp="1" noChangeArrowheads="1"/>
          </p:cNvSpPr>
          <p:nvPr>
            <p:ph type="title"/>
          </p:nvPr>
        </p:nvSpPr>
        <p:spPr/>
        <p:txBody>
          <a:bodyPr/>
          <a:lstStyle/>
          <a:p>
            <a:pPr eaLnBrk="1" hangingPunct="1"/>
            <a:r>
              <a:rPr lang="en-US" dirty="0" smtClean="0"/>
              <a:t>	</a:t>
            </a:r>
          </a:p>
        </p:txBody>
      </p:sp>
      <p:sp>
        <p:nvSpPr>
          <p:cNvPr id="36868" name="Rectangle 4"/>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dirty="0"/>
              <a:t>Fig. 16-12, p. 368</a:t>
            </a:r>
          </a:p>
        </p:txBody>
      </p:sp>
      <p:sp>
        <p:nvSpPr>
          <p:cNvPr id="36869" name="Text Box 5"/>
          <p:cNvSpPr txBox="1">
            <a:spLocks noChangeArrowheads="1"/>
          </p:cNvSpPr>
          <p:nvPr/>
        </p:nvSpPr>
        <p:spPr bwMode="auto">
          <a:xfrm>
            <a:off x="4483100" y="538163"/>
            <a:ext cx="4051300" cy="366712"/>
          </a:xfrm>
          <a:prstGeom prst="rect">
            <a:avLst/>
          </a:prstGeom>
          <a:noFill/>
          <a:ln w="9525">
            <a:noFill/>
            <a:miter lim="800000"/>
            <a:headEnd/>
            <a:tailEnd/>
          </a:ln>
        </p:spPr>
        <p:txBody>
          <a:bodyPr>
            <a:spAutoFit/>
          </a:bodyPr>
          <a:lstStyle/>
          <a:p>
            <a:pPr eaLnBrk="1" hangingPunct="1"/>
            <a:r>
              <a:rPr lang="en-US" sz="1800" b="1" dirty="0">
                <a:solidFill>
                  <a:srgbClr val="FFFFFF"/>
                </a:solidFill>
              </a:rPr>
              <a:t>Increasing heat and carbon content</a:t>
            </a:r>
          </a:p>
        </p:txBody>
      </p:sp>
      <p:sp>
        <p:nvSpPr>
          <p:cNvPr id="36870" name="Text Box 6"/>
          <p:cNvSpPr txBox="1">
            <a:spLocks noChangeArrowheads="1"/>
          </p:cNvSpPr>
          <p:nvPr/>
        </p:nvSpPr>
        <p:spPr bwMode="auto">
          <a:xfrm>
            <a:off x="533400" y="1133475"/>
            <a:ext cx="3251200"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Increasing moisture content</a:t>
            </a:r>
          </a:p>
        </p:txBody>
      </p:sp>
      <p:sp>
        <p:nvSpPr>
          <p:cNvPr id="36871" name="Text Box 7"/>
          <p:cNvSpPr txBox="1">
            <a:spLocks noChangeArrowheads="1"/>
          </p:cNvSpPr>
          <p:nvPr/>
        </p:nvSpPr>
        <p:spPr bwMode="auto">
          <a:xfrm>
            <a:off x="381000" y="1819275"/>
            <a:ext cx="1409700" cy="641350"/>
          </a:xfrm>
          <a:prstGeom prst="rect">
            <a:avLst/>
          </a:prstGeom>
          <a:noFill/>
          <a:ln w="9525">
            <a:noFill/>
            <a:miter lim="800000"/>
            <a:headEnd/>
            <a:tailEnd/>
          </a:ln>
        </p:spPr>
        <p:txBody>
          <a:bodyPr>
            <a:spAutoFit/>
          </a:bodyPr>
          <a:lstStyle/>
          <a:p>
            <a:pPr algn="ctr" eaLnBrk="1" hangingPunct="1"/>
            <a:r>
              <a:rPr lang="en-US" sz="1800" b="1" dirty="0">
                <a:solidFill>
                  <a:srgbClr val="292425"/>
                </a:solidFill>
              </a:rPr>
              <a:t>Peat </a:t>
            </a:r>
            <a:br>
              <a:rPr lang="en-US" sz="1800" b="1" dirty="0">
                <a:solidFill>
                  <a:srgbClr val="292425"/>
                </a:solidFill>
              </a:rPr>
            </a:br>
            <a:r>
              <a:rPr lang="en-US" sz="1800" b="1" dirty="0">
                <a:solidFill>
                  <a:srgbClr val="292425"/>
                </a:solidFill>
              </a:rPr>
              <a:t>(not a coal)</a:t>
            </a:r>
          </a:p>
        </p:txBody>
      </p:sp>
      <p:sp>
        <p:nvSpPr>
          <p:cNvPr id="36872" name="Text Box 8"/>
          <p:cNvSpPr txBox="1">
            <a:spLocks noChangeArrowheads="1"/>
          </p:cNvSpPr>
          <p:nvPr/>
        </p:nvSpPr>
        <p:spPr bwMode="auto">
          <a:xfrm>
            <a:off x="2717800" y="1819275"/>
            <a:ext cx="1549400" cy="641350"/>
          </a:xfrm>
          <a:prstGeom prst="rect">
            <a:avLst/>
          </a:prstGeom>
          <a:noFill/>
          <a:ln w="9525">
            <a:noFill/>
            <a:miter lim="800000"/>
            <a:headEnd/>
            <a:tailEnd/>
          </a:ln>
        </p:spPr>
        <p:txBody>
          <a:bodyPr>
            <a:spAutoFit/>
          </a:bodyPr>
          <a:lstStyle/>
          <a:p>
            <a:pPr algn="ctr" eaLnBrk="1" hangingPunct="1"/>
            <a:r>
              <a:rPr lang="en-US" sz="1800" b="1" dirty="0">
                <a:solidFill>
                  <a:srgbClr val="292425"/>
                </a:solidFill>
              </a:rPr>
              <a:t>Lignite </a:t>
            </a:r>
            <a:br>
              <a:rPr lang="en-US" sz="1800" b="1" dirty="0">
                <a:solidFill>
                  <a:srgbClr val="292425"/>
                </a:solidFill>
              </a:rPr>
            </a:br>
            <a:r>
              <a:rPr lang="en-US" sz="1800" b="1" dirty="0">
                <a:solidFill>
                  <a:srgbClr val="292425"/>
                </a:solidFill>
              </a:rPr>
              <a:t>(brown coal)</a:t>
            </a:r>
          </a:p>
        </p:txBody>
      </p:sp>
      <p:sp>
        <p:nvSpPr>
          <p:cNvPr id="36873" name="Text Box 9"/>
          <p:cNvSpPr txBox="1">
            <a:spLocks noChangeArrowheads="1"/>
          </p:cNvSpPr>
          <p:nvPr/>
        </p:nvSpPr>
        <p:spPr bwMode="auto">
          <a:xfrm>
            <a:off x="4994275" y="1819275"/>
            <a:ext cx="1447800" cy="641350"/>
          </a:xfrm>
          <a:prstGeom prst="rect">
            <a:avLst/>
          </a:prstGeom>
          <a:noFill/>
          <a:ln w="9525">
            <a:noFill/>
            <a:miter lim="800000"/>
            <a:headEnd/>
            <a:tailEnd/>
          </a:ln>
        </p:spPr>
        <p:txBody>
          <a:bodyPr>
            <a:spAutoFit/>
          </a:bodyPr>
          <a:lstStyle/>
          <a:p>
            <a:pPr algn="ctr" eaLnBrk="1" hangingPunct="1"/>
            <a:r>
              <a:rPr lang="en-US" sz="1800" b="1" dirty="0">
                <a:solidFill>
                  <a:srgbClr val="292425"/>
                </a:solidFill>
              </a:rPr>
              <a:t>Bituminous </a:t>
            </a:r>
            <a:br>
              <a:rPr lang="en-US" sz="1800" b="1" dirty="0">
                <a:solidFill>
                  <a:srgbClr val="292425"/>
                </a:solidFill>
              </a:rPr>
            </a:br>
            <a:r>
              <a:rPr lang="en-US" sz="1800" b="1" dirty="0">
                <a:solidFill>
                  <a:srgbClr val="292425"/>
                </a:solidFill>
              </a:rPr>
              <a:t>(soft coal)</a:t>
            </a:r>
          </a:p>
        </p:txBody>
      </p:sp>
      <p:sp>
        <p:nvSpPr>
          <p:cNvPr id="36874" name="Text Box 10"/>
          <p:cNvSpPr txBox="1">
            <a:spLocks noChangeArrowheads="1"/>
          </p:cNvSpPr>
          <p:nvPr/>
        </p:nvSpPr>
        <p:spPr bwMode="auto">
          <a:xfrm>
            <a:off x="7356475" y="1819275"/>
            <a:ext cx="1358900" cy="641350"/>
          </a:xfrm>
          <a:prstGeom prst="rect">
            <a:avLst/>
          </a:prstGeom>
          <a:noFill/>
          <a:ln w="9525">
            <a:noFill/>
            <a:miter lim="800000"/>
            <a:headEnd/>
            <a:tailEnd/>
          </a:ln>
        </p:spPr>
        <p:txBody>
          <a:bodyPr>
            <a:spAutoFit/>
          </a:bodyPr>
          <a:lstStyle/>
          <a:p>
            <a:pPr algn="ctr" eaLnBrk="1" hangingPunct="1"/>
            <a:r>
              <a:rPr lang="en-US" sz="1800" b="1" dirty="0">
                <a:solidFill>
                  <a:srgbClr val="292425"/>
                </a:solidFill>
              </a:rPr>
              <a:t>Anthracite </a:t>
            </a:r>
            <a:br>
              <a:rPr lang="en-US" sz="1800" b="1" dirty="0">
                <a:solidFill>
                  <a:srgbClr val="292425"/>
                </a:solidFill>
              </a:rPr>
            </a:br>
            <a:r>
              <a:rPr lang="en-US" sz="1800" b="1" dirty="0">
                <a:solidFill>
                  <a:srgbClr val="292425"/>
                </a:solidFill>
              </a:rPr>
              <a:t>(hard coal)</a:t>
            </a:r>
          </a:p>
        </p:txBody>
      </p:sp>
      <p:sp>
        <p:nvSpPr>
          <p:cNvPr id="36875" name="Text Box 11"/>
          <p:cNvSpPr txBox="1">
            <a:spLocks noChangeArrowheads="1"/>
          </p:cNvSpPr>
          <p:nvPr/>
        </p:nvSpPr>
        <p:spPr bwMode="auto">
          <a:xfrm>
            <a:off x="1676400" y="2581275"/>
            <a:ext cx="604838" cy="320675"/>
          </a:xfrm>
          <a:prstGeom prst="rect">
            <a:avLst/>
          </a:prstGeom>
          <a:noFill/>
          <a:ln w="9525">
            <a:noFill/>
            <a:miter lim="800000"/>
            <a:headEnd/>
            <a:tailEnd/>
          </a:ln>
        </p:spPr>
        <p:txBody>
          <a:bodyPr>
            <a:spAutoFit/>
          </a:bodyPr>
          <a:lstStyle/>
          <a:p>
            <a:pPr eaLnBrk="1" hangingPunct="1"/>
            <a:r>
              <a:rPr lang="en-US" sz="1500" b="1" dirty="0">
                <a:solidFill>
                  <a:srgbClr val="292425"/>
                </a:solidFill>
              </a:rPr>
              <a:t>Heat</a:t>
            </a:r>
          </a:p>
        </p:txBody>
      </p:sp>
      <p:sp>
        <p:nvSpPr>
          <p:cNvPr id="36876" name="Text Box 12"/>
          <p:cNvSpPr txBox="1">
            <a:spLocks noChangeArrowheads="1"/>
          </p:cNvSpPr>
          <p:nvPr/>
        </p:nvSpPr>
        <p:spPr bwMode="auto">
          <a:xfrm>
            <a:off x="4191000" y="2581275"/>
            <a:ext cx="604838" cy="320675"/>
          </a:xfrm>
          <a:prstGeom prst="rect">
            <a:avLst/>
          </a:prstGeom>
          <a:noFill/>
          <a:ln w="9525">
            <a:noFill/>
            <a:miter lim="800000"/>
            <a:headEnd/>
            <a:tailEnd/>
          </a:ln>
        </p:spPr>
        <p:txBody>
          <a:bodyPr>
            <a:spAutoFit/>
          </a:bodyPr>
          <a:lstStyle/>
          <a:p>
            <a:pPr eaLnBrk="1" hangingPunct="1"/>
            <a:r>
              <a:rPr lang="en-US" sz="1500" b="1" dirty="0">
                <a:solidFill>
                  <a:srgbClr val="292425"/>
                </a:solidFill>
              </a:rPr>
              <a:t>Heat</a:t>
            </a:r>
          </a:p>
        </p:txBody>
      </p:sp>
      <p:sp>
        <p:nvSpPr>
          <p:cNvPr id="36877" name="Text Box 13"/>
          <p:cNvSpPr txBox="1">
            <a:spLocks noChangeArrowheads="1"/>
          </p:cNvSpPr>
          <p:nvPr/>
        </p:nvSpPr>
        <p:spPr bwMode="auto">
          <a:xfrm>
            <a:off x="6324600" y="2581275"/>
            <a:ext cx="604838" cy="320675"/>
          </a:xfrm>
          <a:prstGeom prst="rect">
            <a:avLst/>
          </a:prstGeom>
          <a:noFill/>
          <a:ln w="9525">
            <a:noFill/>
            <a:miter lim="800000"/>
            <a:headEnd/>
            <a:tailEnd/>
          </a:ln>
        </p:spPr>
        <p:txBody>
          <a:bodyPr>
            <a:spAutoFit/>
          </a:bodyPr>
          <a:lstStyle/>
          <a:p>
            <a:pPr eaLnBrk="1" hangingPunct="1"/>
            <a:r>
              <a:rPr lang="en-US" sz="1500" b="1" dirty="0">
                <a:solidFill>
                  <a:srgbClr val="292425"/>
                </a:solidFill>
              </a:rPr>
              <a:t>Heat</a:t>
            </a:r>
          </a:p>
        </p:txBody>
      </p:sp>
      <p:sp>
        <p:nvSpPr>
          <p:cNvPr id="36878" name="Text Box 14"/>
          <p:cNvSpPr txBox="1">
            <a:spLocks noChangeArrowheads="1"/>
          </p:cNvSpPr>
          <p:nvPr/>
        </p:nvSpPr>
        <p:spPr bwMode="auto">
          <a:xfrm>
            <a:off x="1651000" y="3267075"/>
            <a:ext cx="1008063" cy="320675"/>
          </a:xfrm>
          <a:prstGeom prst="rect">
            <a:avLst/>
          </a:prstGeom>
          <a:noFill/>
          <a:ln w="9525">
            <a:noFill/>
            <a:miter lim="800000"/>
            <a:headEnd/>
            <a:tailEnd/>
          </a:ln>
        </p:spPr>
        <p:txBody>
          <a:bodyPr>
            <a:spAutoFit/>
          </a:bodyPr>
          <a:lstStyle/>
          <a:p>
            <a:pPr eaLnBrk="1" hangingPunct="1"/>
            <a:r>
              <a:rPr lang="en-US" sz="1500" b="1" dirty="0">
                <a:solidFill>
                  <a:srgbClr val="292425"/>
                </a:solidFill>
              </a:rPr>
              <a:t>Pressure</a:t>
            </a:r>
          </a:p>
        </p:txBody>
      </p:sp>
      <p:sp>
        <p:nvSpPr>
          <p:cNvPr id="36879" name="Text Box 15"/>
          <p:cNvSpPr txBox="1">
            <a:spLocks noChangeArrowheads="1"/>
          </p:cNvSpPr>
          <p:nvPr/>
        </p:nvSpPr>
        <p:spPr bwMode="auto">
          <a:xfrm>
            <a:off x="4165600" y="3267075"/>
            <a:ext cx="1008063" cy="320675"/>
          </a:xfrm>
          <a:prstGeom prst="rect">
            <a:avLst/>
          </a:prstGeom>
          <a:noFill/>
          <a:ln w="9525">
            <a:noFill/>
            <a:miter lim="800000"/>
            <a:headEnd/>
            <a:tailEnd/>
          </a:ln>
        </p:spPr>
        <p:txBody>
          <a:bodyPr>
            <a:spAutoFit/>
          </a:bodyPr>
          <a:lstStyle/>
          <a:p>
            <a:pPr eaLnBrk="1" hangingPunct="1"/>
            <a:r>
              <a:rPr lang="en-US" sz="1500" b="1" dirty="0">
                <a:solidFill>
                  <a:srgbClr val="292425"/>
                </a:solidFill>
              </a:rPr>
              <a:t>Pressure</a:t>
            </a:r>
          </a:p>
        </p:txBody>
      </p:sp>
      <p:sp>
        <p:nvSpPr>
          <p:cNvPr id="36880" name="Text Box 16"/>
          <p:cNvSpPr txBox="1">
            <a:spLocks noChangeArrowheads="1"/>
          </p:cNvSpPr>
          <p:nvPr/>
        </p:nvSpPr>
        <p:spPr bwMode="auto">
          <a:xfrm>
            <a:off x="6299200" y="3267075"/>
            <a:ext cx="1008063" cy="320675"/>
          </a:xfrm>
          <a:prstGeom prst="rect">
            <a:avLst/>
          </a:prstGeom>
          <a:noFill/>
          <a:ln w="9525">
            <a:noFill/>
            <a:miter lim="800000"/>
            <a:headEnd/>
            <a:tailEnd/>
          </a:ln>
        </p:spPr>
        <p:txBody>
          <a:bodyPr>
            <a:spAutoFit/>
          </a:bodyPr>
          <a:lstStyle/>
          <a:p>
            <a:pPr eaLnBrk="1" hangingPunct="1"/>
            <a:r>
              <a:rPr lang="en-US" sz="1500" b="1" dirty="0">
                <a:solidFill>
                  <a:srgbClr val="292425"/>
                </a:solidFill>
              </a:rPr>
              <a:t>Pressure</a:t>
            </a:r>
          </a:p>
        </p:txBody>
      </p:sp>
      <p:sp>
        <p:nvSpPr>
          <p:cNvPr id="36881" name="Text Box 17"/>
          <p:cNvSpPr txBox="1">
            <a:spLocks noChangeArrowheads="1"/>
          </p:cNvSpPr>
          <p:nvPr/>
        </p:nvSpPr>
        <p:spPr bwMode="auto">
          <a:xfrm>
            <a:off x="38100" y="3724275"/>
            <a:ext cx="2247900" cy="1465263"/>
          </a:xfrm>
          <a:prstGeom prst="rect">
            <a:avLst/>
          </a:prstGeom>
          <a:noFill/>
          <a:ln w="9525">
            <a:noFill/>
            <a:miter lim="800000"/>
            <a:headEnd/>
            <a:tailEnd/>
          </a:ln>
        </p:spPr>
        <p:txBody>
          <a:bodyPr>
            <a:spAutoFit/>
          </a:bodyPr>
          <a:lstStyle/>
          <a:p>
            <a:pPr eaLnBrk="1" hangingPunct="1"/>
            <a:r>
              <a:rPr lang="en-US" sz="1800" b="1" dirty="0">
                <a:solidFill>
                  <a:srgbClr val="292425"/>
                </a:solidFill>
              </a:rPr>
              <a:t>Partially decayed plant matter in swamps and bogs; low heat content</a:t>
            </a:r>
          </a:p>
        </p:txBody>
      </p:sp>
      <p:sp>
        <p:nvSpPr>
          <p:cNvPr id="36882" name="Text Box 18"/>
          <p:cNvSpPr txBox="1">
            <a:spLocks noChangeArrowheads="1"/>
          </p:cNvSpPr>
          <p:nvPr/>
        </p:nvSpPr>
        <p:spPr bwMode="auto">
          <a:xfrm>
            <a:off x="2438400" y="3724275"/>
            <a:ext cx="2235200" cy="1465263"/>
          </a:xfrm>
          <a:prstGeom prst="rect">
            <a:avLst/>
          </a:prstGeom>
          <a:noFill/>
          <a:ln w="9525">
            <a:noFill/>
            <a:miter lim="800000"/>
            <a:headEnd/>
            <a:tailEnd/>
          </a:ln>
        </p:spPr>
        <p:txBody>
          <a:bodyPr>
            <a:spAutoFit/>
          </a:bodyPr>
          <a:lstStyle/>
          <a:p>
            <a:pPr eaLnBrk="1" hangingPunct="1"/>
            <a:r>
              <a:rPr lang="en-US" sz="1800" b="1" dirty="0">
                <a:solidFill>
                  <a:srgbClr val="292425"/>
                </a:solidFill>
              </a:rPr>
              <a:t>Low heat content; low sulfur content; limited supplies in most areas</a:t>
            </a:r>
          </a:p>
        </p:txBody>
      </p:sp>
      <p:sp>
        <p:nvSpPr>
          <p:cNvPr id="36883" name="Text Box 19"/>
          <p:cNvSpPr txBox="1">
            <a:spLocks noChangeArrowheads="1"/>
          </p:cNvSpPr>
          <p:nvPr/>
        </p:nvSpPr>
        <p:spPr bwMode="auto">
          <a:xfrm>
            <a:off x="4648200" y="3724275"/>
            <a:ext cx="2374900" cy="2014538"/>
          </a:xfrm>
          <a:prstGeom prst="rect">
            <a:avLst/>
          </a:prstGeom>
          <a:noFill/>
          <a:ln w="9525">
            <a:noFill/>
            <a:miter lim="800000"/>
            <a:headEnd/>
            <a:tailEnd/>
          </a:ln>
        </p:spPr>
        <p:txBody>
          <a:bodyPr>
            <a:spAutoFit/>
          </a:bodyPr>
          <a:lstStyle/>
          <a:p>
            <a:pPr eaLnBrk="1" hangingPunct="1"/>
            <a:r>
              <a:rPr lang="en-US" sz="1800" b="1" dirty="0">
                <a:solidFill>
                  <a:srgbClr val="292425"/>
                </a:solidFill>
              </a:rPr>
              <a:t>Extensively used as a fuel because of its high heat content and large supplies; normally has a high sulfur content</a:t>
            </a:r>
          </a:p>
        </p:txBody>
      </p:sp>
      <p:sp>
        <p:nvSpPr>
          <p:cNvPr id="36884" name="Text Box 20"/>
          <p:cNvSpPr txBox="1">
            <a:spLocks noChangeArrowheads="1"/>
          </p:cNvSpPr>
          <p:nvPr/>
        </p:nvSpPr>
        <p:spPr bwMode="auto">
          <a:xfrm>
            <a:off x="7061200" y="3724275"/>
            <a:ext cx="1955800" cy="2838450"/>
          </a:xfrm>
          <a:prstGeom prst="rect">
            <a:avLst/>
          </a:prstGeom>
          <a:noFill/>
          <a:ln w="9525">
            <a:noFill/>
            <a:miter lim="800000"/>
            <a:headEnd/>
            <a:tailEnd/>
          </a:ln>
        </p:spPr>
        <p:txBody>
          <a:bodyPr>
            <a:spAutoFit/>
          </a:bodyPr>
          <a:lstStyle/>
          <a:p>
            <a:pPr eaLnBrk="1" hangingPunct="1"/>
            <a:r>
              <a:rPr lang="en-US" sz="1800" b="1" dirty="0">
                <a:solidFill>
                  <a:srgbClr val="292425"/>
                </a:solidFill>
              </a:rPr>
              <a:t>Highly desirable fuel because of its high heat content and low sulfur content; supplies are limited in most areas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1613">
            <a:hlinkClick r:id="rId3"/>
          </p:cNvPr>
          <p:cNvPicPr>
            <a:picLocks noChangeAspect="1" noChangeArrowheads="1"/>
          </p:cNvPicPr>
          <p:nvPr/>
        </p:nvPicPr>
        <p:blipFill>
          <a:blip r:embed="rId4" cstate="print"/>
          <a:srcRect/>
          <a:stretch>
            <a:fillRect/>
          </a:stretch>
        </p:blipFill>
        <p:spPr bwMode="auto">
          <a:xfrm>
            <a:off x="457200" y="31751"/>
            <a:ext cx="7593013" cy="6140450"/>
          </a:xfrm>
          <a:prstGeom prst="rect">
            <a:avLst/>
          </a:prstGeom>
          <a:noFill/>
          <a:ln w="9525">
            <a:noFill/>
            <a:miter lim="800000"/>
            <a:headEnd/>
            <a:tailEnd/>
          </a:ln>
        </p:spPr>
      </p:pic>
      <p:sp>
        <p:nvSpPr>
          <p:cNvPr id="37891" name="Rectangle 3" hidden="1"/>
          <p:cNvSpPr>
            <a:spLocks noGrp="1" noChangeArrowheads="1"/>
          </p:cNvSpPr>
          <p:nvPr>
            <p:ph type="title"/>
          </p:nvPr>
        </p:nvSpPr>
        <p:spPr>
          <a:xfrm>
            <a:off x="76200" y="274638"/>
            <a:ext cx="8229600" cy="1143000"/>
          </a:xfrm>
        </p:spPr>
        <p:txBody>
          <a:bodyPr/>
          <a:lstStyle/>
          <a:p>
            <a:pPr eaLnBrk="1" hangingPunct="1"/>
            <a:r>
              <a:rPr lang="en-US" dirty="0" smtClean="0"/>
              <a:t>	</a:t>
            </a:r>
          </a:p>
        </p:txBody>
      </p:sp>
      <p:sp>
        <p:nvSpPr>
          <p:cNvPr id="37892" name="Rectangle 4"/>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dirty="0"/>
              <a:t>Fig. 16-13, p. 369</a:t>
            </a:r>
          </a:p>
        </p:txBody>
      </p:sp>
      <p:sp>
        <p:nvSpPr>
          <p:cNvPr id="37893" name="Text Box 5"/>
          <p:cNvSpPr txBox="1">
            <a:spLocks noChangeArrowheads="1"/>
          </p:cNvSpPr>
          <p:nvPr/>
        </p:nvSpPr>
        <p:spPr bwMode="auto">
          <a:xfrm>
            <a:off x="6375400" y="395288"/>
            <a:ext cx="1397000" cy="366712"/>
          </a:xfrm>
          <a:prstGeom prst="rect">
            <a:avLst/>
          </a:prstGeom>
          <a:noFill/>
          <a:ln w="9525">
            <a:noFill/>
            <a:miter lim="800000"/>
            <a:headEnd/>
            <a:tailEnd/>
          </a:ln>
        </p:spPr>
        <p:txBody>
          <a:bodyPr>
            <a:spAutoFit/>
          </a:bodyPr>
          <a:lstStyle/>
          <a:p>
            <a:pPr eaLnBrk="1" hangingPunct="1"/>
            <a:r>
              <a:rPr lang="en-US" sz="1800" b="1" dirty="0">
                <a:solidFill>
                  <a:srgbClr val="292425"/>
                </a:solidFill>
              </a:rPr>
              <a:t>Waste heat</a:t>
            </a:r>
          </a:p>
        </p:txBody>
      </p:sp>
      <p:sp>
        <p:nvSpPr>
          <p:cNvPr id="37894" name="Text Box 6"/>
          <p:cNvSpPr txBox="1">
            <a:spLocks noChangeArrowheads="1"/>
          </p:cNvSpPr>
          <p:nvPr/>
        </p:nvSpPr>
        <p:spPr bwMode="auto">
          <a:xfrm>
            <a:off x="1371600" y="1295400"/>
            <a:ext cx="1511300"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Coal bunker</a:t>
            </a:r>
          </a:p>
        </p:txBody>
      </p:sp>
      <p:sp>
        <p:nvSpPr>
          <p:cNvPr id="37895" name="Text Box 7"/>
          <p:cNvSpPr txBox="1">
            <a:spLocks noChangeArrowheads="1"/>
          </p:cNvSpPr>
          <p:nvPr/>
        </p:nvSpPr>
        <p:spPr bwMode="auto">
          <a:xfrm>
            <a:off x="2928938" y="1371600"/>
            <a:ext cx="1028700"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Turbine</a:t>
            </a:r>
          </a:p>
        </p:txBody>
      </p:sp>
      <p:sp>
        <p:nvSpPr>
          <p:cNvPr id="37896" name="Text Box 8"/>
          <p:cNvSpPr txBox="1">
            <a:spLocks noChangeArrowheads="1"/>
          </p:cNvSpPr>
          <p:nvPr/>
        </p:nvSpPr>
        <p:spPr bwMode="auto">
          <a:xfrm>
            <a:off x="6858000" y="1143000"/>
            <a:ext cx="2005013" cy="1190625"/>
          </a:xfrm>
          <a:prstGeom prst="rect">
            <a:avLst/>
          </a:prstGeom>
          <a:noFill/>
          <a:ln w="9525">
            <a:noFill/>
            <a:miter lim="800000"/>
            <a:headEnd/>
            <a:tailEnd/>
          </a:ln>
        </p:spPr>
        <p:txBody>
          <a:bodyPr>
            <a:spAutoFit/>
          </a:bodyPr>
          <a:lstStyle/>
          <a:p>
            <a:pPr algn="r" eaLnBrk="1" hangingPunct="1"/>
            <a:r>
              <a:rPr lang="en-US" sz="1800" b="1" dirty="0">
                <a:solidFill>
                  <a:srgbClr val="292425"/>
                </a:solidFill>
              </a:rPr>
              <a:t>Cooling tower transfers waste heat to atmosphere</a:t>
            </a:r>
          </a:p>
        </p:txBody>
      </p:sp>
      <p:sp>
        <p:nvSpPr>
          <p:cNvPr id="37897" name="Text Box 9"/>
          <p:cNvSpPr txBox="1">
            <a:spLocks noChangeArrowheads="1"/>
          </p:cNvSpPr>
          <p:nvPr/>
        </p:nvSpPr>
        <p:spPr bwMode="auto">
          <a:xfrm>
            <a:off x="4279900" y="2300288"/>
            <a:ext cx="1282700" cy="366712"/>
          </a:xfrm>
          <a:prstGeom prst="rect">
            <a:avLst/>
          </a:prstGeom>
          <a:noFill/>
          <a:ln w="9525">
            <a:noFill/>
            <a:miter lim="800000"/>
            <a:headEnd/>
            <a:tailEnd/>
          </a:ln>
        </p:spPr>
        <p:txBody>
          <a:bodyPr>
            <a:spAutoFit/>
          </a:bodyPr>
          <a:lstStyle/>
          <a:p>
            <a:pPr eaLnBrk="1" hangingPunct="1"/>
            <a:r>
              <a:rPr lang="en-US" sz="1800" b="1" dirty="0">
                <a:solidFill>
                  <a:srgbClr val="292425"/>
                </a:solidFill>
              </a:rPr>
              <a:t>Generator</a:t>
            </a:r>
          </a:p>
        </p:txBody>
      </p:sp>
      <p:sp>
        <p:nvSpPr>
          <p:cNvPr id="37898" name="Text Box 10"/>
          <p:cNvSpPr txBox="1">
            <a:spLocks noChangeArrowheads="1"/>
          </p:cNvSpPr>
          <p:nvPr/>
        </p:nvSpPr>
        <p:spPr bwMode="auto">
          <a:xfrm>
            <a:off x="5956300" y="2667000"/>
            <a:ext cx="1587500"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Cooling loop</a:t>
            </a:r>
          </a:p>
        </p:txBody>
      </p:sp>
      <p:sp>
        <p:nvSpPr>
          <p:cNvPr id="37899" name="Text Box 11"/>
          <p:cNvSpPr txBox="1">
            <a:spLocks noChangeArrowheads="1"/>
          </p:cNvSpPr>
          <p:nvPr/>
        </p:nvSpPr>
        <p:spPr bwMode="auto">
          <a:xfrm>
            <a:off x="7581900" y="3733800"/>
            <a:ext cx="800100"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Stack</a:t>
            </a:r>
          </a:p>
        </p:txBody>
      </p:sp>
      <p:sp>
        <p:nvSpPr>
          <p:cNvPr id="37900" name="Text Box 12"/>
          <p:cNvSpPr txBox="1">
            <a:spLocks noChangeArrowheads="1"/>
          </p:cNvSpPr>
          <p:nvPr/>
        </p:nvSpPr>
        <p:spPr bwMode="auto">
          <a:xfrm>
            <a:off x="1028700" y="4083050"/>
            <a:ext cx="1562100" cy="641350"/>
          </a:xfrm>
          <a:prstGeom prst="rect">
            <a:avLst/>
          </a:prstGeom>
          <a:noFill/>
          <a:ln w="9525">
            <a:noFill/>
            <a:miter lim="800000"/>
            <a:headEnd/>
            <a:tailEnd/>
          </a:ln>
        </p:spPr>
        <p:txBody>
          <a:bodyPr>
            <a:spAutoFit/>
          </a:bodyPr>
          <a:lstStyle/>
          <a:p>
            <a:pPr eaLnBrk="1" hangingPunct="1"/>
            <a:r>
              <a:rPr lang="en-US" sz="1800" b="1" dirty="0">
                <a:solidFill>
                  <a:srgbClr val="292425"/>
                </a:solidFill>
              </a:rPr>
              <a:t>Pulverizing mill</a:t>
            </a:r>
          </a:p>
        </p:txBody>
      </p:sp>
      <p:sp>
        <p:nvSpPr>
          <p:cNvPr id="37901" name="Text Box 13"/>
          <p:cNvSpPr txBox="1">
            <a:spLocks noChangeArrowheads="1"/>
          </p:cNvSpPr>
          <p:nvPr/>
        </p:nvSpPr>
        <p:spPr bwMode="auto">
          <a:xfrm>
            <a:off x="3657600" y="4090988"/>
            <a:ext cx="1384300" cy="366712"/>
          </a:xfrm>
          <a:prstGeom prst="rect">
            <a:avLst/>
          </a:prstGeom>
          <a:noFill/>
          <a:ln w="9525">
            <a:noFill/>
            <a:miter lim="800000"/>
            <a:headEnd/>
            <a:tailEnd/>
          </a:ln>
        </p:spPr>
        <p:txBody>
          <a:bodyPr>
            <a:spAutoFit/>
          </a:bodyPr>
          <a:lstStyle/>
          <a:p>
            <a:pPr eaLnBrk="1" hangingPunct="1"/>
            <a:r>
              <a:rPr lang="en-US" sz="1800" b="1" dirty="0">
                <a:solidFill>
                  <a:srgbClr val="292425"/>
                </a:solidFill>
              </a:rPr>
              <a:t>Condenser</a:t>
            </a:r>
          </a:p>
        </p:txBody>
      </p:sp>
      <p:sp>
        <p:nvSpPr>
          <p:cNvPr id="37902" name="Text Box 14"/>
          <p:cNvSpPr txBox="1">
            <a:spLocks noChangeArrowheads="1"/>
          </p:cNvSpPr>
          <p:nvPr/>
        </p:nvSpPr>
        <p:spPr bwMode="auto">
          <a:xfrm>
            <a:off x="5270500" y="4160838"/>
            <a:ext cx="749300" cy="366712"/>
          </a:xfrm>
          <a:prstGeom prst="rect">
            <a:avLst/>
          </a:prstGeom>
          <a:noFill/>
          <a:ln w="9525">
            <a:noFill/>
            <a:miter lim="800000"/>
            <a:headEnd/>
            <a:tailEnd/>
          </a:ln>
        </p:spPr>
        <p:txBody>
          <a:bodyPr>
            <a:spAutoFit/>
          </a:bodyPr>
          <a:lstStyle/>
          <a:p>
            <a:pPr eaLnBrk="1" hangingPunct="1"/>
            <a:r>
              <a:rPr lang="en-US" sz="1800" b="1" dirty="0">
                <a:solidFill>
                  <a:srgbClr val="292425"/>
                </a:solidFill>
              </a:rPr>
              <a:t>Filter</a:t>
            </a:r>
          </a:p>
        </p:txBody>
      </p:sp>
      <p:sp>
        <p:nvSpPr>
          <p:cNvPr id="37903" name="Text Box 15"/>
          <p:cNvSpPr txBox="1">
            <a:spLocks noChangeArrowheads="1"/>
          </p:cNvSpPr>
          <p:nvPr/>
        </p:nvSpPr>
        <p:spPr bwMode="auto">
          <a:xfrm>
            <a:off x="1752600" y="5043488"/>
            <a:ext cx="838200" cy="366712"/>
          </a:xfrm>
          <a:prstGeom prst="rect">
            <a:avLst/>
          </a:prstGeom>
          <a:noFill/>
          <a:ln w="9525">
            <a:noFill/>
            <a:miter lim="800000"/>
            <a:headEnd/>
            <a:tailEnd/>
          </a:ln>
        </p:spPr>
        <p:txBody>
          <a:bodyPr>
            <a:spAutoFit/>
          </a:bodyPr>
          <a:lstStyle/>
          <a:p>
            <a:pPr eaLnBrk="1" hangingPunct="1"/>
            <a:r>
              <a:rPr lang="en-US" sz="1800" b="1" dirty="0">
                <a:solidFill>
                  <a:srgbClr val="292425"/>
                </a:solidFill>
              </a:rPr>
              <a:t>Boiler</a:t>
            </a:r>
          </a:p>
        </p:txBody>
      </p:sp>
      <p:sp>
        <p:nvSpPr>
          <p:cNvPr id="37904" name="Text Box 16"/>
          <p:cNvSpPr txBox="1">
            <a:spLocks noChangeArrowheads="1"/>
          </p:cNvSpPr>
          <p:nvPr/>
        </p:nvSpPr>
        <p:spPr bwMode="auto">
          <a:xfrm>
            <a:off x="5918200" y="5805488"/>
            <a:ext cx="2235200" cy="366712"/>
          </a:xfrm>
          <a:prstGeom prst="rect">
            <a:avLst/>
          </a:prstGeom>
          <a:noFill/>
          <a:ln w="9525">
            <a:noFill/>
            <a:miter lim="800000"/>
            <a:headEnd/>
            <a:tailEnd/>
          </a:ln>
        </p:spPr>
        <p:txBody>
          <a:bodyPr>
            <a:spAutoFit/>
          </a:bodyPr>
          <a:lstStyle/>
          <a:p>
            <a:pPr eaLnBrk="1" hangingPunct="1"/>
            <a:r>
              <a:rPr lang="en-US" sz="1800" b="1" dirty="0">
                <a:solidFill>
                  <a:srgbClr val="292425"/>
                </a:solidFill>
              </a:rPr>
              <a:t>Toxic ash disposal</a:t>
            </a:r>
          </a:p>
        </p:txBody>
      </p:sp>
      <p:sp>
        <p:nvSpPr>
          <p:cNvPr id="37905" name="Line 17"/>
          <p:cNvSpPr>
            <a:spLocks noChangeShapeType="1"/>
          </p:cNvSpPr>
          <p:nvPr/>
        </p:nvSpPr>
        <p:spPr bwMode="auto">
          <a:xfrm>
            <a:off x="5715000" y="2590800"/>
            <a:ext cx="304800" cy="228600"/>
          </a:xfrm>
          <a:prstGeom prst="line">
            <a:avLst/>
          </a:prstGeom>
          <a:noFill/>
          <a:ln w="19050">
            <a:solidFill>
              <a:schemeClr val="tx1"/>
            </a:solidFill>
            <a:round/>
            <a:headEnd/>
            <a:tailEnd/>
          </a:ln>
        </p:spPr>
        <p:txBody>
          <a:bodyPr/>
          <a:lstStyle/>
          <a:p>
            <a:endParaRPr lang="en-US" dirty="0"/>
          </a:p>
        </p:txBody>
      </p:sp>
      <p:sp>
        <p:nvSpPr>
          <p:cNvPr id="37906" name="Line 18"/>
          <p:cNvSpPr>
            <a:spLocks noChangeShapeType="1"/>
          </p:cNvSpPr>
          <p:nvPr/>
        </p:nvSpPr>
        <p:spPr bwMode="auto">
          <a:xfrm flipH="1">
            <a:off x="6019800" y="2590800"/>
            <a:ext cx="152400" cy="228600"/>
          </a:xfrm>
          <a:prstGeom prst="line">
            <a:avLst/>
          </a:prstGeom>
          <a:noFill/>
          <a:ln w="19050">
            <a:solidFill>
              <a:schemeClr val="tx1"/>
            </a:solidFill>
            <a:round/>
            <a:headEnd/>
            <a:tailEnd/>
          </a:ln>
        </p:spPr>
        <p:txBody>
          <a:bodyPr/>
          <a:lstStyle/>
          <a:p>
            <a:endParaRPr lang="en-US" dirty="0"/>
          </a:p>
        </p:txBody>
      </p:sp>
      <p:sp>
        <p:nvSpPr>
          <p:cNvPr id="37907" name="Line 19"/>
          <p:cNvSpPr>
            <a:spLocks noChangeShapeType="1"/>
          </p:cNvSpPr>
          <p:nvPr/>
        </p:nvSpPr>
        <p:spPr bwMode="auto">
          <a:xfrm>
            <a:off x="7467600" y="3886200"/>
            <a:ext cx="152400" cy="0"/>
          </a:xfrm>
          <a:prstGeom prst="line">
            <a:avLst/>
          </a:prstGeom>
          <a:noFill/>
          <a:ln w="19050">
            <a:solidFill>
              <a:schemeClr val="tx1"/>
            </a:solidFill>
            <a:round/>
            <a:headEnd/>
            <a:tailEnd/>
          </a:ln>
        </p:spPr>
        <p:txBody>
          <a:bodyPr/>
          <a:lstStyle/>
          <a:p>
            <a:endParaRPr lang="en-US" dirty="0"/>
          </a:p>
        </p:txBody>
      </p:sp>
      <p:sp>
        <p:nvSpPr>
          <p:cNvPr id="37908" name="Line 20"/>
          <p:cNvSpPr>
            <a:spLocks noChangeShapeType="1"/>
          </p:cNvSpPr>
          <p:nvPr/>
        </p:nvSpPr>
        <p:spPr bwMode="auto">
          <a:xfrm flipH="1">
            <a:off x="2057400" y="3581400"/>
            <a:ext cx="76200" cy="533400"/>
          </a:xfrm>
          <a:prstGeom prst="line">
            <a:avLst/>
          </a:prstGeom>
          <a:noFill/>
          <a:ln w="19050">
            <a:solidFill>
              <a:schemeClr val="tx1"/>
            </a:solidFill>
            <a:round/>
            <a:headEnd/>
            <a:tailEnd/>
          </a:ln>
        </p:spPr>
        <p:txBody>
          <a:bodyPr/>
          <a:lstStyle/>
          <a:p>
            <a:endParaRPr lang="en-US" dirty="0"/>
          </a:p>
        </p:txBody>
      </p:sp>
      <p:sp>
        <p:nvSpPr>
          <p:cNvPr id="37909" name="Line 21"/>
          <p:cNvSpPr>
            <a:spLocks noChangeShapeType="1"/>
          </p:cNvSpPr>
          <p:nvPr/>
        </p:nvSpPr>
        <p:spPr bwMode="auto">
          <a:xfrm flipH="1">
            <a:off x="2438400" y="3733800"/>
            <a:ext cx="685800" cy="1371600"/>
          </a:xfrm>
          <a:prstGeom prst="line">
            <a:avLst/>
          </a:prstGeom>
          <a:noFill/>
          <a:ln w="19050">
            <a:solidFill>
              <a:schemeClr val="tx1"/>
            </a:solidFill>
            <a:round/>
            <a:headEnd/>
            <a:tailEnd/>
          </a:ln>
        </p:spPr>
        <p:txBody>
          <a:bodyPr/>
          <a:lstStyle/>
          <a:p>
            <a:endParaRPr lang="en-US" dirty="0"/>
          </a:p>
        </p:txBody>
      </p:sp>
      <p:sp>
        <p:nvSpPr>
          <p:cNvPr id="37910" name="Line 22"/>
          <p:cNvSpPr>
            <a:spLocks noChangeShapeType="1"/>
          </p:cNvSpPr>
          <p:nvPr/>
        </p:nvSpPr>
        <p:spPr bwMode="auto">
          <a:xfrm flipH="1">
            <a:off x="2057400" y="1676400"/>
            <a:ext cx="152400" cy="457200"/>
          </a:xfrm>
          <a:prstGeom prst="line">
            <a:avLst/>
          </a:prstGeom>
          <a:noFill/>
          <a:ln w="19050">
            <a:solidFill>
              <a:schemeClr val="tx1"/>
            </a:solidFill>
            <a:round/>
            <a:headEnd/>
            <a:tailEnd/>
          </a:ln>
        </p:spPr>
        <p:txBody>
          <a:bodyPr/>
          <a:lstStyle/>
          <a:p>
            <a:endParaRPr lang="en-US" dirty="0"/>
          </a:p>
        </p:txBody>
      </p:sp>
      <p:sp>
        <p:nvSpPr>
          <p:cNvPr id="37911" name="Line 23"/>
          <p:cNvSpPr>
            <a:spLocks noChangeShapeType="1"/>
          </p:cNvSpPr>
          <p:nvPr/>
        </p:nvSpPr>
        <p:spPr bwMode="auto">
          <a:xfrm>
            <a:off x="3352800" y="1676400"/>
            <a:ext cx="228600" cy="304800"/>
          </a:xfrm>
          <a:prstGeom prst="line">
            <a:avLst/>
          </a:prstGeom>
          <a:noFill/>
          <a:ln w="19050">
            <a:solidFill>
              <a:schemeClr val="tx1"/>
            </a:solidFill>
            <a:round/>
            <a:headEnd/>
            <a:tailEnd/>
          </a:ln>
        </p:spPr>
        <p:txBody>
          <a:bodyPr/>
          <a:lstStyle/>
          <a:p>
            <a:endParaRPr lang="en-US" dirty="0"/>
          </a:p>
        </p:txBody>
      </p:sp>
      <p:sp>
        <p:nvSpPr>
          <p:cNvPr id="24" name="TextBox 23"/>
          <p:cNvSpPr txBox="1"/>
          <p:nvPr/>
        </p:nvSpPr>
        <p:spPr>
          <a:xfrm>
            <a:off x="990600" y="6248400"/>
            <a:ext cx="4004622" cy="461665"/>
          </a:xfrm>
          <a:prstGeom prst="rect">
            <a:avLst/>
          </a:prstGeom>
          <a:noFill/>
        </p:spPr>
        <p:txBody>
          <a:bodyPr wrap="none" rtlCol="0">
            <a:spAutoFit/>
          </a:bodyPr>
          <a:lstStyle/>
          <a:p>
            <a:r>
              <a:rPr lang="en-US" i="1" dirty="0" smtClean="0"/>
              <a:t>Coal power plant animation</a:t>
            </a:r>
            <a:r>
              <a:rPr lang="en-US" dirty="0" smtClean="0"/>
              <a: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dirty="0" smtClean="0"/>
              <a:t>COAL</a:t>
            </a:r>
          </a:p>
        </p:txBody>
      </p:sp>
      <p:sp>
        <p:nvSpPr>
          <p:cNvPr id="98307" name="Rectangle 3"/>
          <p:cNvSpPr>
            <a:spLocks noGrp="1" noChangeArrowheads="1"/>
          </p:cNvSpPr>
          <p:nvPr>
            <p:ph type="body" idx="1"/>
          </p:nvPr>
        </p:nvSpPr>
        <p:spPr>
          <a:xfrm>
            <a:off x="228600" y="990600"/>
            <a:ext cx="8734425" cy="5638800"/>
          </a:xfrm>
        </p:spPr>
        <p:txBody>
          <a:bodyPr/>
          <a:lstStyle/>
          <a:p>
            <a:pPr eaLnBrk="1" hangingPunct="1">
              <a:buFont typeface="Wingdings" pitchFamily="1" charset="2"/>
              <a:buNone/>
              <a:defRPr/>
            </a:pPr>
            <a:r>
              <a:rPr lang="en-US" dirty="0" smtClean="0"/>
              <a:t>Coal is the most abundant fossil fuel, but compared to oil and natural gas it is not as versatile, has a high environmental impact, and releases much more CO</a:t>
            </a:r>
            <a:r>
              <a:rPr lang="en-US" baseline="-25000" dirty="0" smtClean="0"/>
              <a:t>2</a:t>
            </a:r>
            <a:r>
              <a:rPr lang="en-US" dirty="0" smtClean="0"/>
              <a:t> into the troposphere.</a:t>
            </a:r>
          </a:p>
          <a:p>
            <a:pPr lvl="1" eaLnBrk="1" hangingPunct="1">
              <a:buFont typeface="Wingdings" pitchFamily="1" charset="2"/>
              <a:buChar char="l"/>
              <a:defRPr/>
            </a:pPr>
            <a:r>
              <a:rPr lang="en-US" dirty="0" smtClean="0"/>
              <a:t>The U.S. has 27% of the world’s proven coal reserves, followed by Russia (17%), and China (13%).</a:t>
            </a:r>
          </a:p>
          <a:p>
            <a:pPr lvl="1" eaLnBrk="1" hangingPunct="1">
              <a:buFont typeface="Wingdings" pitchFamily="1" charset="2"/>
              <a:buChar char="l"/>
              <a:defRPr/>
            </a:pPr>
            <a:r>
              <a:rPr lang="en-US" dirty="0" smtClean="0"/>
              <a:t>In 2005, China and the U.S. accounted for 53% of the global coal consumption.</a:t>
            </a:r>
          </a:p>
          <a:p>
            <a:pPr lvl="1" eaLnBrk="1" hangingPunct="1">
              <a:buFont typeface="Wingdings" pitchFamily="1" charset="2"/>
              <a:buChar char="l"/>
              <a:defRPr/>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1614"/>
          <p:cNvPicPr>
            <a:picLocks noChangeAspect="1" noChangeArrowheads="1"/>
          </p:cNvPicPr>
          <p:nvPr/>
        </p:nvPicPr>
        <p:blipFill>
          <a:blip r:embed="rId3" cstate="print"/>
          <a:srcRect/>
          <a:stretch>
            <a:fillRect/>
          </a:stretch>
        </p:blipFill>
        <p:spPr bwMode="auto">
          <a:xfrm>
            <a:off x="2540000" y="0"/>
            <a:ext cx="4081463" cy="6858000"/>
          </a:xfrm>
          <a:prstGeom prst="rect">
            <a:avLst/>
          </a:prstGeom>
          <a:noFill/>
          <a:ln w="9525">
            <a:noFill/>
            <a:miter lim="800000"/>
            <a:headEnd/>
            <a:tailEnd/>
          </a:ln>
        </p:spPr>
      </p:pic>
      <p:sp>
        <p:nvSpPr>
          <p:cNvPr id="39939" name="Rectangle 3" hidden="1"/>
          <p:cNvSpPr>
            <a:spLocks noGrp="1" noChangeArrowheads="1"/>
          </p:cNvSpPr>
          <p:nvPr>
            <p:ph type="title"/>
          </p:nvPr>
        </p:nvSpPr>
        <p:spPr/>
        <p:txBody>
          <a:bodyPr/>
          <a:lstStyle/>
          <a:p>
            <a:pPr eaLnBrk="1" hangingPunct="1"/>
            <a:r>
              <a:rPr lang="en-US" dirty="0" smtClean="0"/>
              <a:t>	</a:t>
            </a:r>
          </a:p>
        </p:txBody>
      </p:sp>
      <p:sp>
        <p:nvSpPr>
          <p:cNvPr id="39940" name="Rectangle 4"/>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dirty="0"/>
              <a:t>Fig. 16-14, p. 370</a:t>
            </a:r>
          </a:p>
        </p:txBody>
      </p:sp>
      <p:sp>
        <p:nvSpPr>
          <p:cNvPr id="39941" name="Text Box 5"/>
          <p:cNvSpPr txBox="1">
            <a:spLocks noChangeArrowheads="1"/>
          </p:cNvSpPr>
          <p:nvPr/>
        </p:nvSpPr>
        <p:spPr bwMode="auto">
          <a:xfrm>
            <a:off x="3886200" y="0"/>
            <a:ext cx="1346200" cy="366713"/>
          </a:xfrm>
          <a:prstGeom prst="rect">
            <a:avLst/>
          </a:prstGeom>
          <a:noFill/>
          <a:ln w="9525">
            <a:noFill/>
            <a:miter lim="800000"/>
            <a:headEnd/>
            <a:tailEnd/>
          </a:ln>
        </p:spPr>
        <p:txBody>
          <a:bodyPr>
            <a:spAutoFit/>
          </a:bodyPr>
          <a:lstStyle/>
          <a:p>
            <a:pPr eaLnBrk="1" hangingPunct="1"/>
            <a:r>
              <a:rPr lang="pt-BR" sz="1800" b="1">
                <a:solidFill>
                  <a:srgbClr val="0087B8"/>
                </a:solidFill>
              </a:rPr>
              <a:t>Trade-Offs</a:t>
            </a:r>
            <a:endParaRPr lang="en-US" sz="1800" b="1" dirty="0">
              <a:solidFill>
                <a:srgbClr val="0087B8"/>
              </a:solidFill>
            </a:endParaRPr>
          </a:p>
        </p:txBody>
      </p:sp>
      <p:sp>
        <p:nvSpPr>
          <p:cNvPr id="39942" name="Text Box 6"/>
          <p:cNvSpPr txBox="1">
            <a:spLocks noChangeArrowheads="1"/>
          </p:cNvSpPr>
          <p:nvPr/>
        </p:nvSpPr>
        <p:spPr bwMode="auto">
          <a:xfrm>
            <a:off x="4203700" y="319088"/>
            <a:ext cx="749300" cy="366712"/>
          </a:xfrm>
          <a:prstGeom prst="rect">
            <a:avLst/>
          </a:prstGeom>
          <a:noFill/>
          <a:ln w="9525">
            <a:noFill/>
            <a:miter lim="800000"/>
            <a:headEnd/>
            <a:tailEnd/>
          </a:ln>
        </p:spPr>
        <p:txBody>
          <a:bodyPr>
            <a:spAutoFit/>
          </a:bodyPr>
          <a:lstStyle/>
          <a:p>
            <a:pPr eaLnBrk="1" hangingPunct="1"/>
            <a:r>
              <a:rPr lang="en-US" sz="1800" b="1" dirty="0">
                <a:solidFill>
                  <a:srgbClr val="0088CE"/>
                </a:solidFill>
              </a:rPr>
              <a:t>Coal </a:t>
            </a:r>
          </a:p>
        </p:txBody>
      </p:sp>
      <p:sp>
        <p:nvSpPr>
          <p:cNvPr id="39943" name="Text Box 7"/>
          <p:cNvSpPr txBox="1">
            <a:spLocks noChangeArrowheads="1"/>
          </p:cNvSpPr>
          <p:nvPr/>
        </p:nvSpPr>
        <p:spPr bwMode="auto">
          <a:xfrm>
            <a:off x="2562225" y="762000"/>
            <a:ext cx="1549400" cy="336550"/>
          </a:xfrm>
          <a:prstGeom prst="rect">
            <a:avLst/>
          </a:prstGeom>
          <a:noFill/>
          <a:ln w="9525">
            <a:noFill/>
            <a:miter lim="800000"/>
            <a:headEnd/>
            <a:tailEnd/>
          </a:ln>
        </p:spPr>
        <p:txBody>
          <a:bodyPr>
            <a:spAutoFit/>
          </a:bodyPr>
          <a:lstStyle/>
          <a:p>
            <a:pPr eaLnBrk="1" hangingPunct="1"/>
            <a:r>
              <a:rPr lang="en-US" sz="1600" b="1" dirty="0">
                <a:solidFill>
                  <a:srgbClr val="FFFBDF"/>
                </a:solidFill>
              </a:rPr>
              <a:t>Advantages </a:t>
            </a:r>
          </a:p>
        </p:txBody>
      </p:sp>
      <p:sp>
        <p:nvSpPr>
          <p:cNvPr id="39944" name="Text Box 8"/>
          <p:cNvSpPr txBox="1">
            <a:spLocks noChangeArrowheads="1"/>
          </p:cNvSpPr>
          <p:nvPr/>
        </p:nvSpPr>
        <p:spPr bwMode="auto">
          <a:xfrm>
            <a:off x="5067300" y="762000"/>
            <a:ext cx="1866900" cy="336550"/>
          </a:xfrm>
          <a:prstGeom prst="rect">
            <a:avLst/>
          </a:prstGeom>
          <a:noFill/>
          <a:ln w="9525">
            <a:noFill/>
            <a:miter lim="800000"/>
            <a:headEnd/>
            <a:tailEnd/>
          </a:ln>
        </p:spPr>
        <p:txBody>
          <a:bodyPr>
            <a:spAutoFit/>
          </a:bodyPr>
          <a:lstStyle/>
          <a:p>
            <a:pPr eaLnBrk="1" hangingPunct="1"/>
            <a:r>
              <a:rPr lang="en-US" sz="1600" b="1" dirty="0">
                <a:solidFill>
                  <a:srgbClr val="FFFBDF"/>
                </a:solidFill>
              </a:rPr>
              <a:t>Disadvantages </a:t>
            </a:r>
          </a:p>
        </p:txBody>
      </p:sp>
      <p:sp>
        <p:nvSpPr>
          <p:cNvPr id="39945" name="Text Box 9"/>
          <p:cNvSpPr txBox="1">
            <a:spLocks noChangeArrowheads="1"/>
          </p:cNvSpPr>
          <p:nvPr/>
        </p:nvSpPr>
        <p:spPr bwMode="auto">
          <a:xfrm>
            <a:off x="2438400" y="1143000"/>
            <a:ext cx="1916113" cy="549275"/>
          </a:xfrm>
          <a:prstGeom prst="rect">
            <a:avLst/>
          </a:prstGeom>
          <a:noFill/>
          <a:ln w="9525">
            <a:noFill/>
            <a:miter lim="800000"/>
            <a:headEnd/>
            <a:tailEnd/>
          </a:ln>
        </p:spPr>
        <p:txBody>
          <a:bodyPr>
            <a:spAutoFit/>
          </a:bodyPr>
          <a:lstStyle/>
          <a:p>
            <a:pPr eaLnBrk="1" hangingPunct="1"/>
            <a:r>
              <a:rPr lang="en-US" sz="1500" b="1" dirty="0">
                <a:solidFill>
                  <a:srgbClr val="292425"/>
                </a:solidFill>
              </a:rPr>
              <a:t>Ample supplies (225–900 years)</a:t>
            </a:r>
          </a:p>
        </p:txBody>
      </p:sp>
      <p:sp>
        <p:nvSpPr>
          <p:cNvPr id="39946" name="Text Box 10"/>
          <p:cNvSpPr txBox="1">
            <a:spLocks noChangeArrowheads="1"/>
          </p:cNvSpPr>
          <p:nvPr/>
        </p:nvSpPr>
        <p:spPr bwMode="auto">
          <a:xfrm>
            <a:off x="5067300" y="1143000"/>
            <a:ext cx="1638300" cy="1006475"/>
          </a:xfrm>
          <a:prstGeom prst="rect">
            <a:avLst/>
          </a:prstGeom>
          <a:noFill/>
          <a:ln w="9525">
            <a:noFill/>
            <a:miter lim="800000"/>
            <a:headEnd/>
            <a:tailEnd/>
          </a:ln>
        </p:spPr>
        <p:txBody>
          <a:bodyPr>
            <a:spAutoFit/>
          </a:bodyPr>
          <a:lstStyle/>
          <a:p>
            <a:pPr eaLnBrk="1" hangingPunct="1"/>
            <a:r>
              <a:rPr lang="en-US" sz="1500" b="1" dirty="0">
                <a:solidFill>
                  <a:srgbClr val="292425"/>
                </a:solidFill>
              </a:rPr>
              <a:t>Severe land disturbance, air pollution, and water pollution</a:t>
            </a:r>
          </a:p>
        </p:txBody>
      </p:sp>
      <p:sp>
        <p:nvSpPr>
          <p:cNvPr id="39947" name="Text Box 11"/>
          <p:cNvSpPr txBox="1">
            <a:spLocks noChangeArrowheads="1"/>
          </p:cNvSpPr>
          <p:nvPr/>
        </p:nvSpPr>
        <p:spPr bwMode="auto">
          <a:xfrm>
            <a:off x="2438400" y="1905000"/>
            <a:ext cx="1458913" cy="549275"/>
          </a:xfrm>
          <a:prstGeom prst="rect">
            <a:avLst/>
          </a:prstGeom>
          <a:noFill/>
          <a:ln w="9525">
            <a:noFill/>
            <a:miter lim="800000"/>
            <a:headEnd/>
            <a:tailEnd/>
          </a:ln>
        </p:spPr>
        <p:txBody>
          <a:bodyPr>
            <a:spAutoFit/>
          </a:bodyPr>
          <a:lstStyle/>
          <a:p>
            <a:pPr eaLnBrk="1" hangingPunct="1"/>
            <a:r>
              <a:rPr lang="en-US" sz="1500" b="1" dirty="0">
                <a:solidFill>
                  <a:srgbClr val="292425"/>
                </a:solidFill>
              </a:rPr>
              <a:t>High net energy yield</a:t>
            </a:r>
          </a:p>
        </p:txBody>
      </p:sp>
      <p:sp>
        <p:nvSpPr>
          <p:cNvPr id="39948" name="Text Box 12"/>
          <p:cNvSpPr txBox="1">
            <a:spLocks noChangeArrowheads="1"/>
          </p:cNvSpPr>
          <p:nvPr/>
        </p:nvSpPr>
        <p:spPr bwMode="auto">
          <a:xfrm>
            <a:off x="5067300" y="2419350"/>
            <a:ext cx="1562100" cy="777875"/>
          </a:xfrm>
          <a:prstGeom prst="rect">
            <a:avLst/>
          </a:prstGeom>
          <a:noFill/>
          <a:ln w="9525">
            <a:noFill/>
            <a:miter lim="800000"/>
            <a:headEnd/>
            <a:tailEnd/>
          </a:ln>
        </p:spPr>
        <p:txBody>
          <a:bodyPr>
            <a:spAutoFit/>
          </a:bodyPr>
          <a:lstStyle/>
          <a:p>
            <a:pPr eaLnBrk="1" hangingPunct="1"/>
            <a:r>
              <a:rPr lang="en-US" sz="1500" b="1" dirty="0">
                <a:solidFill>
                  <a:srgbClr val="292425"/>
                </a:solidFill>
              </a:rPr>
              <a:t>High land use (including mining)</a:t>
            </a:r>
          </a:p>
        </p:txBody>
      </p:sp>
      <p:sp>
        <p:nvSpPr>
          <p:cNvPr id="39949" name="Text Box 13"/>
          <p:cNvSpPr txBox="1">
            <a:spLocks noChangeArrowheads="1"/>
          </p:cNvSpPr>
          <p:nvPr/>
        </p:nvSpPr>
        <p:spPr bwMode="auto">
          <a:xfrm>
            <a:off x="2438400" y="2667000"/>
            <a:ext cx="1524000" cy="777875"/>
          </a:xfrm>
          <a:prstGeom prst="rect">
            <a:avLst/>
          </a:prstGeom>
          <a:noFill/>
          <a:ln w="9525">
            <a:noFill/>
            <a:miter lim="800000"/>
            <a:headEnd/>
            <a:tailEnd/>
          </a:ln>
        </p:spPr>
        <p:txBody>
          <a:bodyPr>
            <a:spAutoFit/>
          </a:bodyPr>
          <a:lstStyle/>
          <a:p>
            <a:pPr eaLnBrk="1" hangingPunct="1"/>
            <a:r>
              <a:rPr lang="en-US" sz="1500" b="1" dirty="0">
                <a:solidFill>
                  <a:srgbClr val="292425"/>
                </a:solidFill>
              </a:rPr>
              <a:t>Low cost</a:t>
            </a:r>
          </a:p>
          <a:p>
            <a:pPr eaLnBrk="1" hangingPunct="1"/>
            <a:r>
              <a:rPr lang="en-US" sz="1500" b="1" dirty="0">
                <a:solidFill>
                  <a:srgbClr val="292425"/>
                </a:solidFill>
              </a:rPr>
              <a:t>(with huge subsidies)</a:t>
            </a:r>
          </a:p>
        </p:txBody>
      </p:sp>
      <p:sp>
        <p:nvSpPr>
          <p:cNvPr id="39950" name="Text Box 14"/>
          <p:cNvSpPr txBox="1">
            <a:spLocks noChangeArrowheads="1"/>
          </p:cNvSpPr>
          <p:nvPr/>
        </p:nvSpPr>
        <p:spPr bwMode="auto">
          <a:xfrm>
            <a:off x="5067300" y="3467100"/>
            <a:ext cx="1917700" cy="549275"/>
          </a:xfrm>
          <a:prstGeom prst="rect">
            <a:avLst/>
          </a:prstGeom>
          <a:noFill/>
          <a:ln w="9525">
            <a:noFill/>
            <a:miter lim="800000"/>
            <a:headEnd/>
            <a:tailEnd/>
          </a:ln>
        </p:spPr>
        <p:txBody>
          <a:bodyPr>
            <a:spAutoFit/>
          </a:bodyPr>
          <a:lstStyle/>
          <a:p>
            <a:pPr eaLnBrk="1" hangingPunct="1"/>
            <a:r>
              <a:rPr lang="en-US" sz="1500" b="1" dirty="0">
                <a:solidFill>
                  <a:srgbClr val="292425"/>
                </a:solidFill>
              </a:rPr>
              <a:t>Severe threat to human health</a:t>
            </a:r>
          </a:p>
        </p:txBody>
      </p:sp>
      <p:sp>
        <p:nvSpPr>
          <p:cNvPr id="39951" name="Text Box 15"/>
          <p:cNvSpPr txBox="1">
            <a:spLocks noChangeArrowheads="1"/>
          </p:cNvSpPr>
          <p:nvPr/>
        </p:nvSpPr>
        <p:spPr bwMode="auto">
          <a:xfrm>
            <a:off x="2438400" y="3657600"/>
            <a:ext cx="1866900" cy="1006475"/>
          </a:xfrm>
          <a:prstGeom prst="rect">
            <a:avLst/>
          </a:prstGeom>
          <a:noFill/>
          <a:ln w="9525">
            <a:noFill/>
            <a:miter lim="800000"/>
            <a:headEnd/>
            <a:tailEnd/>
          </a:ln>
        </p:spPr>
        <p:txBody>
          <a:bodyPr>
            <a:spAutoFit/>
          </a:bodyPr>
          <a:lstStyle/>
          <a:p>
            <a:pPr eaLnBrk="1" hangingPunct="1"/>
            <a:r>
              <a:rPr lang="en-US" sz="1500" b="1" dirty="0">
                <a:solidFill>
                  <a:srgbClr val="292425"/>
                </a:solidFill>
              </a:rPr>
              <a:t>Well-developed mining and combustion technology</a:t>
            </a:r>
          </a:p>
        </p:txBody>
      </p:sp>
      <p:sp>
        <p:nvSpPr>
          <p:cNvPr id="39952" name="Text Box 16"/>
          <p:cNvSpPr txBox="1">
            <a:spLocks noChangeArrowheads="1"/>
          </p:cNvSpPr>
          <p:nvPr/>
        </p:nvSpPr>
        <p:spPr bwMode="auto">
          <a:xfrm>
            <a:off x="5067300" y="4286250"/>
            <a:ext cx="1562100" cy="777875"/>
          </a:xfrm>
          <a:prstGeom prst="rect">
            <a:avLst/>
          </a:prstGeom>
          <a:noFill/>
          <a:ln w="9525">
            <a:noFill/>
            <a:miter lim="800000"/>
            <a:headEnd/>
            <a:tailEnd/>
          </a:ln>
        </p:spPr>
        <p:txBody>
          <a:bodyPr>
            <a:spAutoFit/>
          </a:bodyPr>
          <a:lstStyle/>
          <a:p>
            <a:pPr eaLnBrk="1" hangingPunct="1"/>
            <a:r>
              <a:rPr lang="en-US" sz="1500" b="1" dirty="0">
                <a:solidFill>
                  <a:srgbClr val="292425"/>
                </a:solidFill>
              </a:rPr>
              <a:t>High CO</a:t>
            </a:r>
            <a:r>
              <a:rPr lang="en-US" sz="1500" b="1" baseline="-25000" dirty="0">
                <a:solidFill>
                  <a:srgbClr val="292425"/>
                </a:solidFill>
              </a:rPr>
              <a:t>2</a:t>
            </a:r>
            <a:r>
              <a:rPr lang="en-US" sz="1500" b="1" dirty="0">
                <a:solidFill>
                  <a:srgbClr val="292425"/>
                </a:solidFill>
              </a:rPr>
              <a:t> emissions when burned</a:t>
            </a:r>
          </a:p>
        </p:txBody>
      </p:sp>
      <p:sp>
        <p:nvSpPr>
          <p:cNvPr id="39953" name="Text Box 17"/>
          <p:cNvSpPr txBox="1">
            <a:spLocks noChangeArrowheads="1"/>
          </p:cNvSpPr>
          <p:nvPr/>
        </p:nvSpPr>
        <p:spPr bwMode="auto">
          <a:xfrm>
            <a:off x="2438400" y="4876800"/>
            <a:ext cx="1458913" cy="1692275"/>
          </a:xfrm>
          <a:prstGeom prst="rect">
            <a:avLst/>
          </a:prstGeom>
          <a:noFill/>
          <a:ln w="9525">
            <a:noFill/>
            <a:miter lim="800000"/>
            <a:headEnd/>
            <a:tailEnd/>
          </a:ln>
        </p:spPr>
        <p:txBody>
          <a:bodyPr>
            <a:spAutoFit/>
          </a:bodyPr>
          <a:lstStyle/>
          <a:p>
            <a:pPr eaLnBrk="1" hangingPunct="1"/>
            <a:r>
              <a:rPr lang="en-US" sz="1500" b="1" dirty="0">
                <a:solidFill>
                  <a:srgbClr val="292425"/>
                </a:solidFill>
              </a:rPr>
              <a:t>Air pollution can be reduced with improved technology (but adds to cost)</a:t>
            </a:r>
          </a:p>
        </p:txBody>
      </p:sp>
      <p:sp>
        <p:nvSpPr>
          <p:cNvPr id="39954" name="Text Box 18"/>
          <p:cNvSpPr txBox="1">
            <a:spLocks noChangeArrowheads="1"/>
          </p:cNvSpPr>
          <p:nvPr/>
        </p:nvSpPr>
        <p:spPr bwMode="auto">
          <a:xfrm>
            <a:off x="5067300" y="5334000"/>
            <a:ext cx="1790700" cy="1235075"/>
          </a:xfrm>
          <a:prstGeom prst="rect">
            <a:avLst/>
          </a:prstGeom>
          <a:noFill/>
          <a:ln w="9525">
            <a:noFill/>
            <a:miter lim="800000"/>
            <a:headEnd/>
            <a:tailEnd/>
          </a:ln>
        </p:spPr>
        <p:txBody>
          <a:bodyPr>
            <a:spAutoFit/>
          </a:bodyPr>
          <a:lstStyle/>
          <a:p>
            <a:pPr eaLnBrk="1" hangingPunct="1"/>
            <a:r>
              <a:rPr lang="en-US" sz="1500" b="1" dirty="0">
                <a:solidFill>
                  <a:srgbClr val="292425"/>
                </a:solidFill>
              </a:rPr>
              <a:t>Releases radioactive particles and toxic mercury into air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US" dirty="0" smtClean="0"/>
              <a:t>Synfuels</a:t>
            </a:r>
          </a:p>
        </p:txBody>
      </p:sp>
      <p:sp>
        <p:nvSpPr>
          <p:cNvPr id="106499" name="Rectangle 3"/>
          <p:cNvSpPr>
            <a:spLocks noGrp="1" noChangeArrowheads="1"/>
          </p:cNvSpPr>
          <p:nvPr>
            <p:ph type="body" idx="1"/>
          </p:nvPr>
        </p:nvSpPr>
        <p:spPr/>
        <p:txBody>
          <a:bodyPr/>
          <a:lstStyle/>
          <a:p>
            <a:pPr eaLnBrk="1" hangingPunct="1">
              <a:buFont typeface="Wingdings" pitchFamily="1" charset="2"/>
              <a:buChar char="Ø"/>
              <a:defRPr/>
            </a:pPr>
            <a:r>
              <a:rPr lang="en-US" dirty="0" smtClean="0"/>
              <a:t>Coal can be converted into _________ _________ _______ (SNG or syngas) and liquid fuels (such as methanol or synthetic gasoline) that burn cleaner (fewer air pollutants) than coal.</a:t>
            </a:r>
          </a:p>
          <a:p>
            <a:pPr lvl="1" eaLnBrk="1" hangingPunct="1">
              <a:buFont typeface="Wingdings" pitchFamily="1" charset="2"/>
              <a:buChar char="l"/>
              <a:defRPr/>
            </a:pPr>
            <a:r>
              <a:rPr lang="en-US" dirty="0" smtClean="0"/>
              <a:t>Costs are high.</a:t>
            </a:r>
          </a:p>
          <a:p>
            <a:pPr lvl="1" eaLnBrk="1" hangingPunct="1">
              <a:buFont typeface="Wingdings" pitchFamily="1" charset="2"/>
              <a:buChar char="l"/>
              <a:defRPr/>
            </a:pPr>
            <a:r>
              <a:rPr lang="en-US" dirty="0" smtClean="0"/>
              <a:t>Burning them adds more CO</a:t>
            </a:r>
            <a:r>
              <a:rPr lang="en-US" baseline="-25000" dirty="0" smtClean="0"/>
              <a:t>2</a:t>
            </a:r>
            <a:r>
              <a:rPr lang="en-US" dirty="0" smtClean="0"/>
              <a:t> to the troposphere than burning coal.</a:t>
            </a:r>
          </a:p>
          <a:p>
            <a:pPr lvl="1" eaLnBrk="1" hangingPunct="1">
              <a:buFont typeface="Wingdings" pitchFamily="1" charset="2"/>
              <a:buChar char="l"/>
              <a:defRPr/>
            </a:pPr>
            <a:r>
              <a:rPr lang="en-US" dirty="0" smtClean="0"/>
              <a:t>Since </a:t>
            </a:r>
            <a:r>
              <a:rPr lang="en-US" u="sng" dirty="0" smtClean="0"/>
              <a:t>CO</a:t>
            </a:r>
            <a:r>
              <a:rPr lang="en-US" u="sng" baseline="-25000" dirty="0" smtClean="0"/>
              <a:t>2</a:t>
            </a:r>
            <a:r>
              <a:rPr lang="en-US" u="sng" dirty="0" smtClean="0"/>
              <a:t> is not regulated as an air pollutant</a:t>
            </a:r>
            <a:r>
              <a:rPr lang="en-US" dirty="0" smtClean="0"/>
              <a:t> and costs are high, U.S. coal-burning plants are unlikely to invest in coal gasification.</a:t>
            </a:r>
          </a:p>
          <a:p>
            <a:pPr lvl="1" eaLnBrk="1" hangingPunct="1">
              <a:buFont typeface="Wingdings" pitchFamily="1" charset="2"/>
              <a:buChar char="l"/>
              <a:defRPr/>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1" y="1371600"/>
            <a:ext cx="6629400" cy="4267200"/>
          </a:xfrm>
        </p:spPr>
        <p:txBody>
          <a:bodyPr/>
          <a:lstStyle/>
          <a:p>
            <a:r>
              <a:rPr lang="en-US" dirty="0" smtClean="0">
                <a:hlinkClick r:id="rId2"/>
              </a:rPr>
              <a:t>Australia's </a:t>
            </a:r>
            <a:r>
              <a:rPr lang="en-US" dirty="0" err="1" smtClean="0">
                <a:hlinkClick r:id="rId2"/>
              </a:rPr>
              <a:t>synfuel</a:t>
            </a:r>
            <a:endParaRPr lang="en-US" dirty="0"/>
          </a:p>
        </p:txBody>
      </p:sp>
      <p:sp>
        <p:nvSpPr>
          <p:cNvPr id="153608" name="AutoShape 8" descr="data:image/jpeg;base64,/9j/4AAQSkZJRgABAQAAAQABAAD/2wCEAAkGBwgHBgkIBwgKCgkLDRYPDQwMDRsUFRAWIB0iIiAdHx8kKDQsJCYxJx8fLT0tMTU3Ojo6Iys/RD84QzQ5OjcBCgoKDQwNGg8PGjclHyU3Nzc3Nzc3Nzc3Nzc3Nzc3Nzc3Nzc3Nzc3Nzc3Nzc3Nzc3Nzc3Nzc3Nzc3Nzc3Nzc3N//AABEIAEMAeAMBIgACEQEDEQH/xAAbAAACAwEBAQAAAAAAAAAAAAAABQIDBAEGB//EAD0QAAEDAgMFBQUFBgcAAAAAAAEAAgMEEQUSIRMUMVFhBiJBcdEVVZKT0mSBkbLBMkJUseHwFkVSVnKUof/EABgBAAMBAQAAAAAAAAAAAAAAAAABAwQC/8QAIREAAgICAgIDAQAAAAAAAAAAAAECEQMhEjFBURMiUjL/2gAMAwEAAhEDEQA/AHHsfsX74rPhH0o9j9i/fFZ8I+lIdgF0QBbeD9mHmvyNq6g7GUdM6YYlXylpAyNsCbm3i1Zo4OzDpiynGJzvY4tc1paQHN4tOmtvG2mo11CXVdA2qp3QuJAdbUKo4bUO44lV/GuXCXhnSlHyj3kNRgEgY0dmWOLhYWhjN9PLovnFS2p3qUNwyoa0yHK2wFhc2/voeRXp6TBDUYC2JuIytqWkGJznANYy9rE89bJIcNqHx5HYjVlhABbm6W/kLeS5x8t0d5OOrMNKd5jL2tLbOLbE3V27lbqLDm0kOya4uF73K0bv0VzM0KdgV1tMXODQNSbBNN36LThuHtq6oRvuGDjZKTpWOMHJ0i/CcAijpJX11A2sqnPaIod5MbQy2rrt8b20VFW7CaSd0E/ZyMPaATlr5HDUXGoPIr1OGxMhlbFCMrWfsdEtxjs9TsopKygBj2Lg2aG9wAeDm31+5QjK5bNE4cY/VCLe8E/243/vS+q6KvBCQP8ADrRc/wAdL6qkwLgg1HmrcSCk/RV2gw+KgxqrpabNsY39wONyAQDa/wB6E37UQ5sfrTbi8flCE49IUl9mP/b8B/yOh+Eei6Meg9yUPwD0S4RKQhXHxRKfJIY+3YPclD8A9Ee3IPctD8P9FgEKqqWEMaxn7Uhyj1Q8cUrGpybo2xyGtgqnRU7YxMHlrI7Bo8vwSjYL0NK3ZyNZBxjYA09QqsRpGR1RMQtHI0SNHK/h9xXGJ+DvLHViTYI2CZbHou7DorkBZsFfg42dVI3TMBfOfRWV7tzo5ajJmyAHLe19bJThmK1T6l9TBh+0aX7MNbISS4NB4W5KWXoth7N8naOhpZnFwqSWvyaQN43t/rXo4pt4wirqSwOglhY8xOBaXBzbi5vobFech7U4myTu00zWgA23kjTje1uCvn7UTbniTZqGzzlzB8xzcuXks0VJPbLbp2Yd36KLobA6K7Car2jA+TZbPK/LbNe+gWuSGzHeRW3wZPJDtBFmxmqNv3h+UIW7F482JTnqP5BCI/ygl2yQiUxEtLWKxsaYC+pkipIDNUOLY22BNiePklNdjOHNbBM2V/dmAzCNw08Reyd4xh8ldh8lPCWB7i0gvNhoQV52pwfFMPpWNBoXtdKAM2Z1iQdeHn+K4ndHcOyft47yXRVdA1uc6GGe4Z5803qsewpzo9nUP2bY22BjfpcXPgljcPxV1Q4AUDRYHKHSWJAOtuevHxU5Oy+Jy3L5KTvhjzZzhbu6Ad3QarPjVSLTWhxRSwVsO1pnZmXtexGv3q/Y9EYDhc2H0GwqCxz85d3CSLG3MJlsei1mcT1tA2rppKeQua14sS3jxuvN0uARQ4xNDHV1bGgfuvAvcC/h0H4L3ew6LzrWvixuoZLZ0tgQ8aC1hbRSy9FMXZiZgwkqRmxCtJ4XMgJt+C2N7LUrqSvvVVZ77SbvGp5nTqVpp2SOqLNa0kdU2psxjq7tbs7tBaDqT4G6zrsu1oRYdhUWHQuihc9wc7MS8j9FdLDaJ/8AxKZGPTVRdGtpk8mbEGZqyVw1uf0QrSwckJJUqB7dljbKxoWcPVjXpgQxOtbQUu2IJu4NAAv5/wDl1olihraUsfcxyNBB8R4gpfi8Iq6MssSb3FlvhLY4mMbo1rQAFzu2h6oX0Ecsjg2UE5SWOJBGbKf1AXoBrqdSeKyxVDoTINnHLHIQ4tc4tIIFtCArRWfY4vnu+lSinFvRWTUktl4AUrNWffPscXz3eiN7+xxfPd6Lrk/RxxXs0ENS7EqCOVwqmuLJ4mnvAXzDjYhad8+xxfPd9KN8H8HH8930pNtqmhpU+xBhsxlcyYNttG5gOSeBoZHsxwDiT1PC6jNUOlDYxFHFGHB5yvLi4jhxGigZAljhu2PJO9IkQFW61lxz+qg54VyR19jwAHRCqL0IAytJVgJ0QhAEwSpAm3FCEASDjbiu5jzQhAHbnmu3KEIALlcJKEIA4XHmuEnmuIQBEkqDiUITAgSUIQgD/9k="/>
          <p:cNvSpPr>
            <a:spLocks noChangeAspect="1" noChangeArrowheads="1"/>
          </p:cNvSpPr>
          <p:nvPr/>
        </p:nvSpPr>
        <p:spPr bwMode="auto">
          <a:xfrm>
            <a:off x="155575" y="-296863"/>
            <a:ext cx="1104900" cy="619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10" name="Picture 10" descr="https://upload.wikimedia.org/wikipedia/commons/5/57/NREL_FT_diesel_vs_conventional_diesel_photo.jpg"/>
          <p:cNvPicPr>
            <a:picLocks noChangeAspect="1" noChangeArrowheads="1"/>
          </p:cNvPicPr>
          <p:nvPr/>
        </p:nvPicPr>
        <p:blipFill>
          <a:blip r:embed="rId3" cstate="print"/>
          <a:srcRect/>
          <a:stretch>
            <a:fillRect/>
          </a:stretch>
        </p:blipFill>
        <p:spPr bwMode="auto">
          <a:xfrm>
            <a:off x="1981200" y="2066071"/>
            <a:ext cx="4952999" cy="4248307"/>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1615"/>
          <p:cNvPicPr>
            <a:picLocks noChangeAspect="1" noChangeArrowheads="1"/>
          </p:cNvPicPr>
          <p:nvPr/>
        </p:nvPicPr>
        <p:blipFill>
          <a:blip r:embed="rId3" cstate="print"/>
          <a:srcRect/>
          <a:stretch>
            <a:fillRect/>
          </a:stretch>
        </p:blipFill>
        <p:spPr bwMode="auto">
          <a:xfrm>
            <a:off x="2530475" y="0"/>
            <a:ext cx="4098925" cy="6858000"/>
          </a:xfrm>
          <a:prstGeom prst="rect">
            <a:avLst/>
          </a:prstGeom>
          <a:noFill/>
          <a:ln w="9525">
            <a:noFill/>
            <a:miter lim="800000"/>
            <a:headEnd/>
            <a:tailEnd/>
          </a:ln>
        </p:spPr>
      </p:pic>
      <p:sp>
        <p:nvSpPr>
          <p:cNvPr id="43011" name="Rectangle 3" hidden="1"/>
          <p:cNvSpPr>
            <a:spLocks noGrp="1" noChangeArrowheads="1"/>
          </p:cNvSpPr>
          <p:nvPr>
            <p:ph type="title"/>
          </p:nvPr>
        </p:nvSpPr>
        <p:spPr/>
        <p:txBody>
          <a:bodyPr/>
          <a:lstStyle/>
          <a:p>
            <a:pPr eaLnBrk="1" hangingPunct="1"/>
            <a:r>
              <a:rPr lang="en-US" dirty="0" smtClean="0"/>
              <a:t>	</a:t>
            </a:r>
          </a:p>
        </p:txBody>
      </p:sp>
      <p:sp>
        <p:nvSpPr>
          <p:cNvPr id="43012" name="Rectangle 4"/>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dirty="0"/>
              <a:t>Fig. 16-15, p. 371</a:t>
            </a:r>
          </a:p>
        </p:txBody>
      </p:sp>
      <p:sp>
        <p:nvSpPr>
          <p:cNvPr id="43013" name="Text Box 5"/>
          <p:cNvSpPr txBox="1">
            <a:spLocks noChangeArrowheads="1"/>
          </p:cNvSpPr>
          <p:nvPr/>
        </p:nvSpPr>
        <p:spPr bwMode="auto">
          <a:xfrm>
            <a:off x="3835400" y="-38100"/>
            <a:ext cx="1346200" cy="366713"/>
          </a:xfrm>
          <a:prstGeom prst="rect">
            <a:avLst/>
          </a:prstGeom>
          <a:noFill/>
          <a:ln w="9525">
            <a:noFill/>
            <a:miter lim="800000"/>
            <a:headEnd/>
            <a:tailEnd/>
          </a:ln>
        </p:spPr>
        <p:txBody>
          <a:bodyPr>
            <a:spAutoFit/>
          </a:bodyPr>
          <a:lstStyle/>
          <a:p>
            <a:pPr eaLnBrk="1" hangingPunct="1"/>
            <a:r>
              <a:rPr lang="pt-BR" sz="1800" b="1">
                <a:solidFill>
                  <a:srgbClr val="0087B8"/>
                </a:solidFill>
              </a:rPr>
              <a:t>Trade-Offs</a:t>
            </a:r>
            <a:endParaRPr lang="en-US" sz="1800" b="1" dirty="0">
              <a:solidFill>
                <a:srgbClr val="0087B8"/>
              </a:solidFill>
            </a:endParaRPr>
          </a:p>
        </p:txBody>
      </p:sp>
      <p:sp>
        <p:nvSpPr>
          <p:cNvPr id="43014" name="Text Box 6"/>
          <p:cNvSpPr txBox="1">
            <a:spLocks noChangeArrowheads="1"/>
          </p:cNvSpPr>
          <p:nvPr/>
        </p:nvSpPr>
        <p:spPr bwMode="auto">
          <a:xfrm>
            <a:off x="3657600" y="319088"/>
            <a:ext cx="1943100" cy="366712"/>
          </a:xfrm>
          <a:prstGeom prst="rect">
            <a:avLst/>
          </a:prstGeom>
          <a:noFill/>
          <a:ln w="9525">
            <a:noFill/>
            <a:miter lim="800000"/>
            <a:headEnd/>
            <a:tailEnd/>
          </a:ln>
        </p:spPr>
        <p:txBody>
          <a:bodyPr>
            <a:spAutoFit/>
          </a:bodyPr>
          <a:lstStyle/>
          <a:p>
            <a:pPr eaLnBrk="1" hangingPunct="1"/>
            <a:r>
              <a:rPr lang="en-US" sz="1800" b="1" dirty="0">
                <a:solidFill>
                  <a:srgbClr val="0088CE"/>
                </a:solidFill>
              </a:rPr>
              <a:t>Synthetic Fuels </a:t>
            </a:r>
          </a:p>
        </p:txBody>
      </p:sp>
      <p:sp>
        <p:nvSpPr>
          <p:cNvPr id="43015" name="Text Box 7"/>
          <p:cNvSpPr txBox="1">
            <a:spLocks noChangeArrowheads="1"/>
          </p:cNvSpPr>
          <p:nvPr/>
        </p:nvSpPr>
        <p:spPr bwMode="auto">
          <a:xfrm>
            <a:off x="2590800" y="776288"/>
            <a:ext cx="1549400" cy="336550"/>
          </a:xfrm>
          <a:prstGeom prst="rect">
            <a:avLst/>
          </a:prstGeom>
          <a:noFill/>
          <a:ln w="9525">
            <a:noFill/>
            <a:miter lim="800000"/>
            <a:headEnd/>
            <a:tailEnd/>
          </a:ln>
        </p:spPr>
        <p:txBody>
          <a:bodyPr>
            <a:spAutoFit/>
          </a:bodyPr>
          <a:lstStyle/>
          <a:p>
            <a:pPr eaLnBrk="1" hangingPunct="1"/>
            <a:r>
              <a:rPr lang="en-US" sz="1600" b="1" dirty="0">
                <a:solidFill>
                  <a:srgbClr val="FFFBDF"/>
                </a:solidFill>
              </a:rPr>
              <a:t>Advantages </a:t>
            </a:r>
          </a:p>
        </p:txBody>
      </p:sp>
      <p:sp>
        <p:nvSpPr>
          <p:cNvPr id="43016" name="Text Box 8"/>
          <p:cNvSpPr txBox="1">
            <a:spLocks noChangeArrowheads="1"/>
          </p:cNvSpPr>
          <p:nvPr/>
        </p:nvSpPr>
        <p:spPr bwMode="auto">
          <a:xfrm>
            <a:off x="5016500" y="776288"/>
            <a:ext cx="1866900" cy="336550"/>
          </a:xfrm>
          <a:prstGeom prst="rect">
            <a:avLst/>
          </a:prstGeom>
          <a:noFill/>
          <a:ln w="9525">
            <a:noFill/>
            <a:miter lim="800000"/>
            <a:headEnd/>
            <a:tailEnd/>
          </a:ln>
        </p:spPr>
        <p:txBody>
          <a:bodyPr>
            <a:spAutoFit/>
          </a:bodyPr>
          <a:lstStyle/>
          <a:p>
            <a:pPr eaLnBrk="1" hangingPunct="1"/>
            <a:r>
              <a:rPr lang="en-US" sz="1600" b="1" dirty="0">
                <a:solidFill>
                  <a:srgbClr val="FFFBDF"/>
                </a:solidFill>
              </a:rPr>
              <a:t>Disadvantages </a:t>
            </a:r>
          </a:p>
        </p:txBody>
      </p:sp>
      <p:sp>
        <p:nvSpPr>
          <p:cNvPr id="43017" name="Text Box 9"/>
          <p:cNvSpPr txBox="1">
            <a:spLocks noChangeArrowheads="1"/>
          </p:cNvSpPr>
          <p:nvPr/>
        </p:nvSpPr>
        <p:spPr bwMode="auto">
          <a:xfrm>
            <a:off x="2514600" y="1143000"/>
            <a:ext cx="1295400" cy="825500"/>
          </a:xfrm>
          <a:prstGeom prst="rect">
            <a:avLst/>
          </a:prstGeom>
          <a:noFill/>
          <a:ln w="9525">
            <a:noFill/>
            <a:miter lim="800000"/>
            <a:headEnd/>
            <a:tailEnd/>
          </a:ln>
        </p:spPr>
        <p:txBody>
          <a:bodyPr>
            <a:spAutoFit/>
          </a:bodyPr>
          <a:lstStyle/>
          <a:p>
            <a:pPr eaLnBrk="1" hangingPunct="1"/>
            <a:r>
              <a:rPr lang="en-US" sz="1600" b="1" dirty="0">
                <a:solidFill>
                  <a:srgbClr val="292425"/>
                </a:solidFill>
              </a:rPr>
              <a:t>Large potential supply</a:t>
            </a:r>
          </a:p>
        </p:txBody>
      </p:sp>
      <p:sp>
        <p:nvSpPr>
          <p:cNvPr id="43018" name="Text Box 10"/>
          <p:cNvSpPr txBox="1">
            <a:spLocks noChangeArrowheads="1"/>
          </p:cNvSpPr>
          <p:nvPr/>
        </p:nvSpPr>
        <p:spPr bwMode="auto">
          <a:xfrm>
            <a:off x="5060950" y="1143000"/>
            <a:ext cx="1689100" cy="825500"/>
          </a:xfrm>
          <a:prstGeom prst="rect">
            <a:avLst/>
          </a:prstGeom>
          <a:noFill/>
          <a:ln w="9525">
            <a:noFill/>
            <a:miter lim="800000"/>
            <a:headEnd/>
            <a:tailEnd/>
          </a:ln>
        </p:spPr>
        <p:txBody>
          <a:bodyPr>
            <a:spAutoFit/>
          </a:bodyPr>
          <a:lstStyle/>
          <a:p>
            <a:pPr eaLnBrk="1" hangingPunct="1"/>
            <a:r>
              <a:rPr lang="en-US" sz="1600" b="1" dirty="0">
                <a:solidFill>
                  <a:srgbClr val="292425"/>
                </a:solidFill>
              </a:rPr>
              <a:t>Low to moderate net energy yield</a:t>
            </a:r>
          </a:p>
        </p:txBody>
      </p:sp>
      <p:sp>
        <p:nvSpPr>
          <p:cNvPr id="43019" name="Text Box 11"/>
          <p:cNvSpPr txBox="1">
            <a:spLocks noChangeArrowheads="1"/>
          </p:cNvSpPr>
          <p:nvPr/>
        </p:nvSpPr>
        <p:spPr bwMode="auto">
          <a:xfrm>
            <a:off x="5060950" y="2052638"/>
            <a:ext cx="1689100" cy="581025"/>
          </a:xfrm>
          <a:prstGeom prst="rect">
            <a:avLst/>
          </a:prstGeom>
          <a:noFill/>
          <a:ln w="9525">
            <a:noFill/>
            <a:miter lim="800000"/>
            <a:headEnd/>
            <a:tailEnd/>
          </a:ln>
        </p:spPr>
        <p:txBody>
          <a:bodyPr>
            <a:spAutoFit/>
          </a:bodyPr>
          <a:lstStyle/>
          <a:p>
            <a:pPr eaLnBrk="1" hangingPunct="1"/>
            <a:r>
              <a:rPr lang="en-US" sz="1600" b="1" dirty="0">
                <a:solidFill>
                  <a:srgbClr val="292425"/>
                </a:solidFill>
              </a:rPr>
              <a:t>Higher cost than coal</a:t>
            </a:r>
          </a:p>
        </p:txBody>
      </p:sp>
      <p:sp>
        <p:nvSpPr>
          <p:cNvPr id="43020" name="Text Box 12"/>
          <p:cNvSpPr txBox="1">
            <a:spLocks noChangeArrowheads="1"/>
          </p:cNvSpPr>
          <p:nvPr/>
        </p:nvSpPr>
        <p:spPr bwMode="auto">
          <a:xfrm>
            <a:off x="2514600" y="2589213"/>
            <a:ext cx="1460500" cy="336550"/>
          </a:xfrm>
          <a:prstGeom prst="rect">
            <a:avLst/>
          </a:prstGeom>
          <a:noFill/>
          <a:ln w="9525">
            <a:noFill/>
            <a:miter lim="800000"/>
            <a:headEnd/>
            <a:tailEnd/>
          </a:ln>
        </p:spPr>
        <p:txBody>
          <a:bodyPr>
            <a:spAutoFit/>
          </a:bodyPr>
          <a:lstStyle/>
          <a:p>
            <a:pPr eaLnBrk="1" hangingPunct="1"/>
            <a:r>
              <a:rPr lang="en-US" sz="1600" b="1" dirty="0">
                <a:solidFill>
                  <a:srgbClr val="292425"/>
                </a:solidFill>
              </a:rPr>
              <a:t>Vehicle fuel</a:t>
            </a:r>
          </a:p>
        </p:txBody>
      </p:sp>
      <p:sp>
        <p:nvSpPr>
          <p:cNvPr id="43021" name="Text Box 13"/>
          <p:cNvSpPr txBox="1">
            <a:spLocks noChangeArrowheads="1"/>
          </p:cNvSpPr>
          <p:nvPr/>
        </p:nvSpPr>
        <p:spPr bwMode="auto">
          <a:xfrm>
            <a:off x="5060950" y="2717800"/>
            <a:ext cx="1917700" cy="825500"/>
          </a:xfrm>
          <a:prstGeom prst="rect">
            <a:avLst/>
          </a:prstGeom>
          <a:noFill/>
          <a:ln w="9525">
            <a:noFill/>
            <a:miter lim="800000"/>
            <a:headEnd/>
            <a:tailEnd/>
          </a:ln>
        </p:spPr>
        <p:txBody>
          <a:bodyPr>
            <a:spAutoFit/>
          </a:bodyPr>
          <a:lstStyle/>
          <a:p>
            <a:pPr eaLnBrk="1" hangingPunct="1"/>
            <a:r>
              <a:rPr lang="en-US" sz="1600" b="1" dirty="0">
                <a:solidFill>
                  <a:srgbClr val="292425"/>
                </a:solidFill>
              </a:rPr>
              <a:t>Requires </a:t>
            </a:r>
          </a:p>
          <a:p>
            <a:pPr eaLnBrk="1" hangingPunct="1"/>
            <a:r>
              <a:rPr lang="en-US" sz="1600" b="1" dirty="0">
                <a:solidFill>
                  <a:srgbClr val="292425"/>
                </a:solidFill>
              </a:rPr>
              <a:t>mining 50% </a:t>
            </a:r>
          </a:p>
          <a:p>
            <a:pPr eaLnBrk="1" hangingPunct="1"/>
            <a:r>
              <a:rPr lang="en-US" sz="1600" b="1" dirty="0">
                <a:solidFill>
                  <a:srgbClr val="292425"/>
                </a:solidFill>
              </a:rPr>
              <a:t>more coal</a:t>
            </a:r>
          </a:p>
        </p:txBody>
      </p:sp>
      <p:sp>
        <p:nvSpPr>
          <p:cNvPr id="43022" name="Text Box 14"/>
          <p:cNvSpPr txBox="1">
            <a:spLocks noChangeArrowheads="1"/>
          </p:cNvSpPr>
          <p:nvPr/>
        </p:nvSpPr>
        <p:spPr bwMode="auto">
          <a:xfrm>
            <a:off x="5060950" y="3629025"/>
            <a:ext cx="1841500" cy="825500"/>
          </a:xfrm>
          <a:prstGeom prst="rect">
            <a:avLst/>
          </a:prstGeom>
          <a:noFill/>
          <a:ln w="9525">
            <a:noFill/>
            <a:miter lim="800000"/>
            <a:headEnd/>
            <a:tailEnd/>
          </a:ln>
        </p:spPr>
        <p:txBody>
          <a:bodyPr>
            <a:spAutoFit/>
          </a:bodyPr>
          <a:lstStyle/>
          <a:p>
            <a:pPr eaLnBrk="1" hangingPunct="1"/>
            <a:r>
              <a:rPr lang="en-US" sz="1600" b="1" dirty="0">
                <a:solidFill>
                  <a:srgbClr val="292425"/>
                </a:solidFill>
              </a:rPr>
              <a:t>High environmental impact</a:t>
            </a:r>
          </a:p>
        </p:txBody>
      </p:sp>
      <p:sp>
        <p:nvSpPr>
          <p:cNvPr id="43023" name="Text Box 15"/>
          <p:cNvSpPr txBox="1">
            <a:spLocks noChangeArrowheads="1"/>
          </p:cNvSpPr>
          <p:nvPr/>
        </p:nvSpPr>
        <p:spPr bwMode="auto">
          <a:xfrm>
            <a:off x="2514600" y="3546475"/>
            <a:ext cx="1600200" cy="1069975"/>
          </a:xfrm>
          <a:prstGeom prst="rect">
            <a:avLst/>
          </a:prstGeom>
          <a:noFill/>
          <a:ln w="9525">
            <a:noFill/>
            <a:miter lim="800000"/>
            <a:headEnd/>
            <a:tailEnd/>
          </a:ln>
        </p:spPr>
        <p:txBody>
          <a:bodyPr>
            <a:spAutoFit/>
          </a:bodyPr>
          <a:lstStyle/>
          <a:p>
            <a:pPr eaLnBrk="1" hangingPunct="1"/>
            <a:r>
              <a:rPr lang="en-US" sz="1600" b="1" dirty="0">
                <a:solidFill>
                  <a:srgbClr val="292425"/>
                </a:solidFill>
              </a:rPr>
              <a:t>Moderate cost (with large government subsidies)</a:t>
            </a:r>
          </a:p>
        </p:txBody>
      </p:sp>
      <p:sp>
        <p:nvSpPr>
          <p:cNvPr id="43024" name="Text Box 16"/>
          <p:cNvSpPr txBox="1">
            <a:spLocks noChangeArrowheads="1"/>
          </p:cNvSpPr>
          <p:nvPr/>
        </p:nvSpPr>
        <p:spPr bwMode="auto">
          <a:xfrm>
            <a:off x="5060950" y="4538663"/>
            <a:ext cx="1612900" cy="825500"/>
          </a:xfrm>
          <a:prstGeom prst="rect">
            <a:avLst/>
          </a:prstGeom>
          <a:noFill/>
          <a:ln w="9525">
            <a:noFill/>
            <a:miter lim="800000"/>
            <a:headEnd/>
            <a:tailEnd/>
          </a:ln>
        </p:spPr>
        <p:txBody>
          <a:bodyPr>
            <a:spAutoFit/>
          </a:bodyPr>
          <a:lstStyle/>
          <a:p>
            <a:pPr eaLnBrk="1" hangingPunct="1"/>
            <a:r>
              <a:rPr lang="en-US" sz="1600" b="1" dirty="0">
                <a:solidFill>
                  <a:srgbClr val="292425"/>
                </a:solidFill>
              </a:rPr>
              <a:t>Increased surface mining of coal</a:t>
            </a:r>
          </a:p>
        </p:txBody>
      </p:sp>
      <p:sp>
        <p:nvSpPr>
          <p:cNvPr id="43025" name="Text Box 17"/>
          <p:cNvSpPr txBox="1">
            <a:spLocks noChangeArrowheads="1"/>
          </p:cNvSpPr>
          <p:nvPr/>
        </p:nvSpPr>
        <p:spPr bwMode="auto">
          <a:xfrm>
            <a:off x="5060950" y="5448300"/>
            <a:ext cx="1816100" cy="336550"/>
          </a:xfrm>
          <a:prstGeom prst="rect">
            <a:avLst/>
          </a:prstGeom>
          <a:noFill/>
          <a:ln w="9525">
            <a:noFill/>
            <a:miter lim="800000"/>
            <a:headEnd/>
            <a:tailEnd/>
          </a:ln>
        </p:spPr>
        <p:txBody>
          <a:bodyPr>
            <a:spAutoFit/>
          </a:bodyPr>
          <a:lstStyle/>
          <a:p>
            <a:pPr eaLnBrk="1" hangingPunct="1"/>
            <a:r>
              <a:rPr lang="en-US" sz="1600" b="1" dirty="0">
                <a:solidFill>
                  <a:srgbClr val="292425"/>
                </a:solidFill>
              </a:rPr>
              <a:t>High water use</a:t>
            </a:r>
          </a:p>
        </p:txBody>
      </p:sp>
      <p:sp>
        <p:nvSpPr>
          <p:cNvPr id="43026" name="Text Box 18"/>
          <p:cNvSpPr txBox="1">
            <a:spLocks noChangeArrowheads="1"/>
          </p:cNvSpPr>
          <p:nvPr/>
        </p:nvSpPr>
        <p:spPr bwMode="auto">
          <a:xfrm>
            <a:off x="2514600" y="5238750"/>
            <a:ext cx="1371600" cy="1314450"/>
          </a:xfrm>
          <a:prstGeom prst="rect">
            <a:avLst/>
          </a:prstGeom>
          <a:noFill/>
          <a:ln w="9525">
            <a:noFill/>
            <a:miter lim="800000"/>
            <a:headEnd/>
            <a:tailEnd/>
          </a:ln>
        </p:spPr>
        <p:txBody>
          <a:bodyPr>
            <a:spAutoFit/>
          </a:bodyPr>
          <a:lstStyle/>
          <a:p>
            <a:pPr eaLnBrk="1" hangingPunct="1"/>
            <a:r>
              <a:rPr lang="en-US" sz="1600" b="1" dirty="0">
                <a:solidFill>
                  <a:srgbClr val="292425"/>
                </a:solidFill>
              </a:rPr>
              <a:t>Lower air pollution when burned than coal</a:t>
            </a:r>
          </a:p>
        </p:txBody>
      </p:sp>
      <p:sp>
        <p:nvSpPr>
          <p:cNvPr id="43027" name="Text Box 19"/>
          <p:cNvSpPr txBox="1">
            <a:spLocks noChangeArrowheads="1"/>
          </p:cNvSpPr>
          <p:nvPr/>
        </p:nvSpPr>
        <p:spPr bwMode="auto">
          <a:xfrm>
            <a:off x="5060950" y="5870575"/>
            <a:ext cx="1993900" cy="825500"/>
          </a:xfrm>
          <a:prstGeom prst="rect">
            <a:avLst/>
          </a:prstGeom>
          <a:noFill/>
          <a:ln w="9525">
            <a:noFill/>
            <a:miter lim="800000"/>
            <a:headEnd/>
            <a:tailEnd/>
          </a:ln>
        </p:spPr>
        <p:txBody>
          <a:bodyPr>
            <a:spAutoFit/>
          </a:bodyPr>
          <a:lstStyle/>
          <a:p>
            <a:pPr eaLnBrk="1" hangingPunct="1"/>
            <a:r>
              <a:rPr lang="en-US" sz="1600" b="1" dirty="0">
                <a:solidFill>
                  <a:srgbClr val="292425"/>
                </a:solidFill>
              </a:rPr>
              <a:t>Higher CO</a:t>
            </a:r>
            <a:r>
              <a:rPr lang="en-US" sz="1600" b="1" baseline="-25000" dirty="0">
                <a:solidFill>
                  <a:srgbClr val="292425"/>
                </a:solidFill>
              </a:rPr>
              <a:t>2</a:t>
            </a:r>
            <a:r>
              <a:rPr lang="en-US" sz="1600" b="1" dirty="0">
                <a:solidFill>
                  <a:srgbClr val="292425"/>
                </a:solidFill>
              </a:rPr>
              <a:t> emissions than coal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US" dirty="0" smtClean="0"/>
              <a:t>NUCLEAR ENERGY</a:t>
            </a:r>
          </a:p>
        </p:txBody>
      </p:sp>
      <p:sp>
        <p:nvSpPr>
          <p:cNvPr id="112643" name="Rectangle 3"/>
          <p:cNvSpPr>
            <a:spLocks noGrp="1" noChangeArrowheads="1"/>
          </p:cNvSpPr>
          <p:nvPr>
            <p:ph type="body" idx="1"/>
          </p:nvPr>
        </p:nvSpPr>
        <p:spPr/>
        <p:txBody>
          <a:bodyPr/>
          <a:lstStyle/>
          <a:p>
            <a:pPr eaLnBrk="1" hangingPunct="1">
              <a:buFont typeface="Wingdings" pitchFamily="1" charset="2"/>
              <a:buChar char="Ø"/>
              <a:defRPr/>
            </a:pPr>
            <a:r>
              <a:rPr lang="en-US" dirty="0" smtClean="0"/>
              <a:t>When isotopes of _________ and _________ undergo controlled nuclear </a:t>
            </a:r>
            <a:r>
              <a:rPr lang="en-US" b="1" dirty="0" smtClean="0"/>
              <a:t>_________ </a:t>
            </a:r>
            <a:r>
              <a:rPr lang="en-US" dirty="0" smtClean="0"/>
              <a:t>(neutrons _______ the nuclei of atoms of uranium-235 or plutonium-239), the resulting heat produces steam that spins turbines to generate electricity.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Illustrated History of Energy</a:t>
            </a:r>
            <a:endParaRPr lang="en-US" dirty="0"/>
          </a:p>
        </p:txBody>
      </p:sp>
      <p:sp>
        <p:nvSpPr>
          <p:cNvPr id="3" name="Content Placeholder 2"/>
          <p:cNvSpPr>
            <a:spLocks noGrp="1"/>
          </p:cNvSpPr>
          <p:nvPr>
            <p:ph idx="1"/>
          </p:nvPr>
        </p:nvSpPr>
        <p:spPr/>
        <p:txBody>
          <a:bodyPr/>
          <a:lstStyle/>
          <a:p>
            <a:r>
              <a:rPr lang="en-US" dirty="0" smtClean="0">
                <a:hlinkClick r:id="rId2"/>
              </a:rPr>
              <a:t>http://science.howstuffworks.com/environmental/energy/timeline-energy-history.htm</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1616"/>
          <p:cNvPicPr>
            <a:picLocks noChangeAspect="1" noChangeArrowheads="1"/>
          </p:cNvPicPr>
          <p:nvPr/>
        </p:nvPicPr>
        <p:blipFill>
          <a:blip r:embed="rId3" cstate="print"/>
          <a:srcRect/>
          <a:stretch>
            <a:fillRect/>
          </a:stretch>
        </p:blipFill>
        <p:spPr bwMode="auto">
          <a:xfrm>
            <a:off x="457200" y="14288"/>
            <a:ext cx="8261350" cy="6858000"/>
          </a:xfrm>
          <a:prstGeom prst="rect">
            <a:avLst/>
          </a:prstGeom>
          <a:noFill/>
          <a:ln w="9525">
            <a:noFill/>
            <a:miter lim="800000"/>
            <a:headEnd/>
            <a:tailEnd/>
          </a:ln>
        </p:spPr>
      </p:pic>
      <p:sp>
        <p:nvSpPr>
          <p:cNvPr id="46083" name="Rectangle 3" hidden="1"/>
          <p:cNvSpPr>
            <a:spLocks noGrp="1" noChangeArrowheads="1"/>
          </p:cNvSpPr>
          <p:nvPr>
            <p:ph type="title"/>
          </p:nvPr>
        </p:nvSpPr>
        <p:spPr/>
        <p:txBody>
          <a:bodyPr/>
          <a:lstStyle/>
          <a:p>
            <a:pPr eaLnBrk="1" hangingPunct="1"/>
            <a:r>
              <a:rPr lang="en-US" sz="1400" dirty="0" smtClean="0"/>
              <a:t>	</a:t>
            </a:r>
          </a:p>
        </p:txBody>
      </p:sp>
      <p:sp>
        <p:nvSpPr>
          <p:cNvPr id="46084" name="Rectangle 4"/>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dirty="0"/>
              <a:t>Fig. 16-16, p. 372</a:t>
            </a:r>
          </a:p>
        </p:txBody>
      </p:sp>
      <p:sp>
        <p:nvSpPr>
          <p:cNvPr id="46085" name="Text Box 5"/>
          <p:cNvSpPr txBox="1">
            <a:spLocks noChangeArrowheads="1"/>
          </p:cNvSpPr>
          <p:nvPr/>
        </p:nvSpPr>
        <p:spPr bwMode="auto">
          <a:xfrm>
            <a:off x="1066800" y="15875"/>
            <a:ext cx="1828800" cy="476250"/>
          </a:xfrm>
          <a:prstGeom prst="rect">
            <a:avLst/>
          </a:prstGeom>
          <a:solidFill>
            <a:srgbClr val="C2E1C1"/>
          </a:solidFill>
          <a:ln w="9525">
            <a:noFill/>
            <a:miter lim="800000"/>
            <a:headEnd/>
            <a:tailEnd/>
          </a:ln>
        </p:spPr>
        <p:txBody>
          <a:bodyPr>
            <a:spAutoFit/>
          </a:bodyPr>
          <a:lstStyle/>
          <a:p>
            <a:pPr algn="ctr" eaLnBrk="1" hangingPunct="1">
              <a:lnSpc>
                <a:spcPct val="90000"/>
              </a:lnSpc>
            </a:pPr>
            <a:r>
              <a:rPr lang="en-US" sz="1400" b="1" dirty="0">
                <a:solidFill>
                  <a:srgbClr val="292425"/>
                </a:solidFill>
              </a:rPr>
              <a:t>Small amounts of radioactive gases</a:t>
            </a:r>
          </a:p>
        </p:txBody>
      </p:sp>
      <p:sp>
        <p:nvSpPr>
          <p:cNvPr id="46086" name="Text Box 6"/>
          <p:cNvSpPr txBox="1">
            <a:spLocks noChangeArrowheads="1"/>
          </p:cNvSpPr>
          <p:nvPr/>
        </p:nvSpPr>
        <p:spPr bwMode="auto">
          <a:xfrm>
            <a:off x="-76200" y="304800"/>
            <a:ext cx="1600200" cy="730250"/>
          </a:xfrm>
          <a:prstGeom prst="rect">
            <a:avLst/>
          </a:prstGeom>
          <a:noFill/>
          <a:ln w="9525">
            <a:noFill/>
            <a:miter lim="800000"/>
            <a:headEnd/>
            <a:tailEnd/>
          </a:ln>
        </p:spPr>
        <p:txBody>
          <a:bodyPr>
            <a:spAutoFit/>
          </a:bodyPr>
          <a:lstStyle/>
          <a:p>
            <a:pPr eaLnBrk="1" hangingPunct="1"/>
            <a:r>
              <a:rPr lang="en-US" sz="1400" b="1" dirty="0">
                <a:solidFill>
                  <a:srgbClr val="292425"/>
                </a:solidFill>
              </a:rPr>
              <a:t>Uranium fuel input (reactor core)</a:t>
            </a:r>
          </a:p>
        </p:txBody>
      </p:sp>
      <p:sp>
        <p:nvSpPr>
          <p:cNvPr id="46087" name="Text Box 7"/>
          <p:cNvSpPr txBox="1">
            <a:spLocks noChangeArrowheads="1"/>
          </p:cNvSpPr>
          <p:nvPr/>
        </p:nvSpPr>
        <p:spPr bwMode="auto">
          <a:xfrm>
            <a:off x="2581275" y="428625"/>
            <a:ext cx="1562100" cy="304800"/>
          </a:xfrm>
          <a:prstGeom prst="rect">
            <a:avLst/>
          </a:prstGeom>
          <a:noFill/>
          <a:ln w="9525">
            <a:noFill/>
            <a:miter lim="800000"/>
            <a:headEnd/>
            <a:tailEnd/>
          </a:ln>
        </p:spPr>
        <p:txBody>
          <a:bodyPr>
            <a:spAutoFit/>
          </a:bodyPr>
          <a:lstStyle/>
          <a:p>
            <a:pPr eaLnBrk="1" hangingPunct="1"/>
            <a:r>
              <a:rPr lang="en-US" sz="1400" b="1" dirty="0">
                <a:solidFill>
                  <a:srgbClr val="292425"/>
                </a:solidFill>
              </a:rPr>
              <a:t>Control rods</a:t>
            </a:r>
          </a:p>
        </p:txBody>
      </p:sp>
      <p:sp>
        <p:nvSpPr>
          <p:cNvPr id="46088" name="Text Box 8"/>
          <p:cNvSpPr txBox="1">
            <a:spLocks noChangeArrowheads="1"/>
          </p:cNvSpPr>
          <p:nvPr/>
        </p:nvSpPr>
        <p:spPr bwMode="auto">
          <a:xfrm>
            <a:off x="2895600" y="647700"/>
            <a:ext cx="2171700" cy="304800"/>
          </a:xfrm>
          <a:prstGeom prst="rect">
            <a:avLst/>
          </a:prstGeom>
          <a:noFill/>
          <a:ln w="9525">
            <a:noFill/>
            <a:miter lim="800000"/>
            <a:headEnd/>
            <a:tailEnd/>
          </a:ln>
        </p:spPr>
        <p:txBody>
          <a:bodyPr>
            <a:spAutoFit/>
          </a:bodyPr>
          <a:lstStyle/>
          <a:p>
            <a:pPr eaLnBrk="1" hangingPunct="1"/>
            <a:r>
              <a:rPr lang="en-US" sz="1400" b="1" dirty="0">
                <a:solidFill>
                  <a:srgbClr val="292425"/>
                </a:solidFill>
              </a:rPr>
              <a:t>Containment shell</a:t>
            </a:r>
          </a:p>
        </p:txBody>
      </p:sp>
      <p:sp>
        <p:nvSpPr>
          <p:cNvPr id="46089" name="Text Box 9"/>
          <p:cNvSpPr txBox="1">
            <a:spLocks noChangeArrowheads="1"/>
          </p:cNvSpPr>
          <p:nvPr/>
        </p:nvSpPr>
        <p:spPr bwMode="auto">
          <a:xfrm>
            <a:off x="3197225" y="874713"/>
            <a:ext cx="1892300" cy="304800"/>
          </a:xfrm>
          <a:prstGeom prst="rect">
            <a:avLst/>
          </a:prstGeom>
          <a:noFill/>
          <a:ln w="9525">
            <a:noFill/>
            <a:miter lim="800000"/>
            <a:headEnd/>
            <a:tailEnd/>
          </a:ln>
        </p:spPr>
        <p:txBody>
          <a:bodyPr>
            <a:spAutoFit/>
          </a:bodyPr>
          <a:lstStyle/>
          <a:p>
            <a:pPr eaLnBrk="1" hangingPunct="1"/>
            <a:r>
              <a:rPr lang="en-US" sz="1400" b="1" dirty="0">
                <a:solidFill>
                  <a:srgbClr val="292425"/>
                </a:solidFill>
              </a:rPr>
              <a:t>Heat exchanger</a:t>
            </a:r>
          </a:p>
        </p:txBody>
      </p:sp>
      <p:sp>
        <p:nvSpPr>
          <p:cNvPr id="46090" name="Text Box 10"/>
          <p:cNvSpPr txBox="1">
            <a:spLocks noChangeArrowheads="1"/>
          </p:cNvSpPr>
          <p:nvPr/>
        </p:nvSpPr>
        <p:spPr bwMode="auto">
          <a:xfrm>
            <a:off x="3763963" y="1219200"/>
            <a:ext cx="876300" cy="304800"/>
          </a:xfrm>
          <a:prstGeom prst="rect">
            <a:avLst/>
          </a:prstGeom>
          <a:noFill/>
          <a:ln w="9525">
            <a:noFill/>
            <a:miter lim="800000"/>
            <a:headEnd/>
            <a:tailEnd/>
          </a:ln>
        </p:spPr>
        <p:txBody>
          <a:bodyPr>
            <a:spAutoFit/>
          </a:bodyPr>
          <a:lstStyle/>
          <a:p>
            <a:pPr eaLnBrk="1" hangingPunct="1"/>
            <a:r>
              <a:rPr lang="en-US" sz="1400" b="1" dirty="0">
                <a:solidFill>
                  <a:srgbClr val="292425"/>
                </a:solidFill>
              </a:rPr>
              <a:t>Steam</a:t>
            </a:r>
          </a:p>
        </p:txBody>
      </p:sp>
      <p:sp>
        <p:nvSpPr>
          <p:cNvPr id="46091" name="Text Box 11"/>
          <p:cNvSpPr txBox="1">
            <a:spLocks noChangeArrowheads="1"/>
          </p:cNvSpPr>
          <p:nvPr/>
        </p:nvSpPr>
        <p:spPr bwMode="auto">
          <a:xfrm>
            <a:off x="4491038" y="1196975"/>
            <a:ext cx="1028700" cy="304800"/>
          </a:xfrm>
          <a:prstGeom prst="rect">
            <a:avLst/>
          </a:prstGeom>
          <a:noFill/>
          <a:ln w="9525">
            <a:noFill/>
            <a:miter lim="800000"/>
            <a:headEnd/>
            <a:tailEnd/>
          </a:ln>
        </p:spPr>
        <p:txBody>
          <a:bodyPr>
            <a:spAutoFit/>
          </a:bodyPr>
          <a:lstStyle/>
          <a:p>
            <a:pPr eaLnBrk="1" hangingPunct="1"/>
            <a:r>
              <a:rPr lang="en-US" sz="1400" b="1" dirty="0">
                <a:solidFill>
                  <a:srgbClr val="292425"/>
                </a:solidFill>
              </a:rPr>
              <a:t>Turbine</a:t>
            </a:r>
          </a:p>
        </p:txBody>
      </p:sp>
      <p:sp>
        <p:nvSpPr>
          <p:cNvPr id="46092" name="Text Box 12"/>
          <p:cNvSpPr txBox="1">
            <a:spLocks noChangeArrowheads="1"/>
          </p:cNvSpPr>
          <p:nvPr/>
        </p:nvSpPr>
        <p:spPr bwMode="auto">
          <a:xfrm>
            <a:off x="5727700" y="1295400"/>
            <a:ext cx="1282700" cy="304800"/>
          </a:xfrm>
          <a:prstGeom prst="rect">
            <a:avLst/>
          </a:prstGeom>
          <a:noFill/>
          <a:ln w="9525">
            <a:noFill/>
            <a:miter lim="800000"/>
            <a:headEnd/>
            <a:tailEnd/>
          </a:ln>
        </p:spPr>
        <p:txBody>
          <a:bodyPr>
            <a:spAutoFit/>
          </a:bodyPr>
          <a:lstStyle/>
          <a:p>
            <a:pPr eaLnBrk="1" hangingPunct="1"/>
            <a:r>
              <a:rPr lang="en-US" sz="1400" b="1" dirty="0">
                <a:solidFill>
                  <a:srgbClr val="292425"/>
                </a:solidFill>
              </a:rPr>
              <a:t>Generator</a:t>
            </a:r>
          </a:p>
        </p:txBody>
      </p:sp>
      <p:sp>
        <p:nvSpPr>
          <p:cNvPr id="46093" name="Text Box 13"/>
          <p:cNvSpPr txBox="1">
            <a:spLocks noChangeArrowheads="1"/>
          </p:cNvSpPr>
          <p:nvPr/>
        </p:nvSpPr>
        <p:spPr bwMode="auto">
          <a:xfrm>
            <a:off x="4757738" y="1671638"/>
            <a:ext cx="1166812" cy="314325"/>
          </a:xfrm>
          <a:prstGeom prst="rect">
            <a:avLst/>
          </a:prstGeom>
          <a:solidFill>
            <a:srgbClr val="FFF7D2"/>
          </a:solidFill>
          <a:ln w="9525">
            <a:solidFill>
              <a:schemeClr val="bg2"/>
            </a:solidFill>
            <a:miter lim="800000"/>
            <a:headEnd/>
            <a:tailEnd/>
          </a:ln>
        </p:spPr>
        <p:txBody>
          <a:bodyPr>
            <a:spAutoFit/>
          </a:bodyPr>
          <a:lstStyle/>
          <a:p>
            <a:pPr eaLnBrk="1" hangingPunct="1"/>
            <a:r>
              <a:rPr lang="en-US" sz="1400" b="1" dirty="0">
                <a:solidFill>
                  <a:srgbClr val="292425"/>
                </a:solidFill>
              </a:rPr>
              <a:t>Waste heat</a:t>
            </a:r>
          </a:p>
        </p:txBody>
      </p:sp>
      <p:sp>
        <p:nvSpPr>
          <p:cNvPr id="46094" name="Text Box 14"/>
          <p:cNvSpPr txBox="1">
            <a:spLocks noChangeArrowheads="1"/>
          </p:cNvSpPr>
          <p:nvPr/>
        </p:nvSpPr>
        <p:spPr bwMode="auto">
          <a:xfrm>
            <a:off x="7391400" y="1371600"/>
            <a:ext cx="1371600" cy="527050"/>
          </a:xfrm>
          <a:prstGeom prst="rect">
            <a:avLst/>
          </a:prstGeom>
          <a:solidFill>
            <a:srgbClr val="EB957A"/>
          </a:solidFill>
          <a:ln w="9525">
            <a:solidFill>
              <a:schemeClr val="bg2"/>
            </a:solidFill>
            <a:miter lim="800000"/>
            <a:headEnd/>
            <a:tailEnd/>
          </a:ln>
        </p:spPr>
        <p:txBody>
          <a:bodyPr>
            <a:spAutoFit/>
          </a:bodyPr>
          <a:lstStyle/>
          <a:p>
            <a:pPr algn="ctr" eaLnBrk="1" hangingPunct="1"/>
            <a:r>
              <a:rPr lang="en-US" sz="1400" b="1" dirty="0">
                <a:solidFill>
                  <a:srgbClr val="292425"/>
                </a:solidFill>
              </a:rPr>
              <a:t>Electric power</a:t>
            </a:r>
          </a:p>
        </p:txBody>
      </p:sp>
      <p:sp>
        <p:nvSpPr>
          <p:cNvPr id="46095" name="Text Box 15"/>
          <p:cNvSpPr txBox="1">
            <a:spLocks noChangeArrowheads="1"/>
          </p:cNvSpPr>
          <p:nvPr/>
        </p:nvSpPr>
        <p:spPr bwMode="auto">
          <a:xfrm rot="294687">
            <a:off x="2109788" y="2530475"/>
            <a:ext cx="1090612" cy="517525"/>
          </a:xfrm>
          <a:prstGeom prst="rect">
            <a:avLst/>
          </a:prstGeom>
          <a:noFill/>
          <a:ln w="9525">
            <a:noFill/>
            <a:miter lim="800000"/>
            <a:headEnd/>
            <a:tailEnd/>
          </a:ln>
        </p:spPr>
        <p:txBody>
          <a:bodyPr>
            <a:spAutoFit/>
          </a:bodyPr>
          <a:lstStyle/>
          <a:p>
            <a:pPr eaLnBrk="1" hangingPunct="1"/>
            <a:r>
              <a:rPr lang="en-US" sz="1400" b="1" dirty="0">
                <a:solidFill>
                  <a:srgbClr val="292425"/>
                </a:solidFill>
              </a:rPr>
              <a:t>Hot coolant</a:t>
            </a:r>
          </a:p>
        </p:txBody>
      </p:sp>
      <p:sp>
        <p:nvSpPr>
          <p:cNvPr id="46096" name="Text Box 16"/>
          <p:cNvSpPr txBox="1">
            <a:spLocks noChangeArrowheads="1"/>
          </p:cNvSpPr>
          <p:nvPr/>
        </p:nvSpPr>
        <p:spPr bwMode="auto">
          <a:xfrm>
            <a:off x="7572375" y="2876550"/>
            <a:ext cx="1419225" cy="527050"/>
          </a:xfrm>
          <a:prstGeom prst="rect">
            <a:avLst/>
          </a:prstGeom>
          <a:solidFill>
            <a:srgbClr val="F6C7B5"/>
          </a:solidFill>
          <a:ln w="9525">
            <a:solidFill>
              <a:schemeClr val="bg2"/>
            </a:solidFill>
            <a:miter lim="800000"/>
            <a:headEnd/>
            <a:tailEnd/>
          </a:ln>
        </p:spPr>
        <p:txBody>
          <a:bodyPr>
            <a:spAutoFit/>
          </a:bodyPr>
          <a:lstStyle/>
          <a:p>
            <a:pPr algn="ctr" eaLnBrk="1" hangingPunct="1"/>
            <a:r>
              <a:rPr lang="en-US" sz="1400" b="1" dirty="0">
                <a:solidFill>
                  <a:srgbClr val="292425"/>
                </a:solidFill>
              </a:rPr>
              <a:t>Useful energy 25%–30%</a:t>
            </a:r>
          </a:p>
        </p:txBody>
      </p:sp>
      <p:sp>
        <p:nvSpPr>
          <p:cNvPr id="46097" name="Text Box 17"/>
          <p:cNvSpPr txBox="1">
            <a:spLocks noChangeArrowheads="1"/>
          </p:cNvSpPr>
          <p:nvPr/>
        </p:nvSpPr>
        <p:spPr bwMode="auto">
          <a:xfrm>
            <a:off x="6226175" y="3048000"/>
            <a:ext cx="784225" cy="730250"/>
          </a:xfrm>
          <a:prstGeom prst="rect">
            <a:avLst/>
          </a:prstGeom>
          <a:noFill/>
          <a:ln w="9525">
            <a:noFill/>
            <a:miter lim="800000"/>
            <a:headEnd/>
            <a:tailEnd/>
          </a:ln>
        </p:spPr>
        <p:txBody>
          <a:bodyPr>
            <a:spAutoFit/>
          </a:bodyPr>
          <a:lstStyle/>
          <a:p>
            <a:pPr eaLnBrk="1" hangingPunct="1"/>
            <a:r>
              <a:rPr lang="en-US" sz="1400" b="1" dirty="0">
                <a:solidFill>
                  <a:srgbClr val="292425"/>
                </a:solidFill>
              </a:rPr>
              <a:t>Hot water output</a:t>
            </a:r>
          </a:p>
        </p:txBody>
      </p:sp>
      <p:sp>
        <p:nvSpPr>
          <p:cNvPr id="46098" name="Text Box 18"/>
          <p:cNvSpPr txBox="1">
            <a:spLocks noChangeArrowheads="1"/>
          </p:cNvSpPr>
          <p:nvPr/>
        </p:nvSpPr>
        <p:spPr bwMode="auto">
          <a:xfrm rot="480000">
            <a:off x="5575300" y="3505200"/>
            <a:ext cx="825500" cy="304800"/>
          </a:xfrm>
          <a:prstGeom prst="rect">
            <a:avLst/>
          </a:prstGeom>
          <a:noFill/>
          <a:ln w="9525">
            <a:noFill/>
            <a:miter lim="800000"/>
            <a:headEnd/>
            <a:tailEnd/>
          </a:ln>
        </p:spPr>
        <p:txBody>
          <a:bodyPr>
            <a:spAutoFit/>
          </a:bodyPr>
          <a:lstStyle/>
          <a:p>
            <a:pPr eaLnBrk="1" hangingPunct="1"/>
            <a:r>
              <a:rPr lang="en-US" sz="1400" b="1" dirty="0">
                <a:solidFill>
                  <a:srgbClr val="FFFFFF"/>
                </a:solidFill>
              </a:rPr>
              <a:t>Pump</a:t>
            </a:r>
          </a:p>
        </p:txBody>
      </p:sp>
      <p:sp>
        <p:nvSpPr>
          <p:cNvPr id="46099" name="Text Box 19"/>
          <p:cNvSpPr txBox="1">
            <a:spLocks noChangeArrowheads="1"/>
          </p:cNvSpPr>
          <p:nvPr/>
        </p:nvSpPr>
        <p:spPr bwMode="auto">
          <a:xfrm rot="480000">
            <a:off x="2066925" y="3590925"/>
            <a:ext cx="825500" cy="304800"/>
          </a:xfrm>
          <a:prstGeom prst="rect">
            <a:avLst/>
          </a:prstGeom>
          <a:noFill/>
          <a:ln w="9525">
            <a:noFill/>
            <a:miter lim="800000"/>
            <a:headEnd/>
            <a:tailEnd/>
          </a:ln>
        </p:spPr>
        <p:txBody>
          <a:bodyPr>
            <a:spAutoFit/>
          </a:bodyPr>
          <a:lstStyle/>
          <a:p>
            <a:pPr eaLnBrk="1" hangingPunct="1"/>
            <a:r>
              <a:rPr lang="en-US" sz="1400" b="1" dirty="0">
                <a:solidFill>
                  <a:srgbClr val="FFFFFF"/>
                </a:solidFill>
              </a:rPr>
              <a:t>Pump</a:t>
            </a:r>
          </a:p>
        </p:txBody>
      </p:sp>
      <p:sp>
        <p:nvSpPr>
          <p:cNvPr id="46100" name="Text Box 20"/>
          <p:cNvSpPr txBox="1">
            <a:spLocks noChangeArrowheads="1"/>
          </p:cNvSpPr>
          <p:nvPr/>
        </p:nvSpPr>
        <p:spPr bwMode="auto">
          <a:xfrm>
            <a:off x="2066925" y="4049713"/>
            <a:ext cx="1041400" cy="304800"/>
          </a:xfrm>
          <a:prstGeom prst="rect">
            <a:avLst/>
          </a:prstGeom>
          <a:noFill/>
          <a:ln w="9525">
            <a:noFill/>
            <a:miter lim="800000"/>
            <a:headEnd/>
            <a:tailEnd/>
          </a:ln>
        </p:spPr>
        <p:txBody>
          <a:bodyPr>
            <a:spAutoFit/>
          </a:bodyPr>
          <a:lstStyle/>
          <a:p>
            <a:pPr eaLnBrk="1" hangingPunct="1"/>
            <a:r>
              <a:rPr lang="en-US" sz="1400" b="1" dirty="0">
                <a:solidFill>
                  <a:srgbClr val="292425"/>
                </a:solidFill>
              </a:rPr>
              <a:t>Coolant</a:t>
            </a:r>
          </a:p>
        </p:txBody>
      </p:sp>
      <p:sp>
        <p:nvSpPr>
          <p:cNvPr id="46101" name="Text Box 21"/>
          <p:cNvSpPr txBox="1">
            <a:spLocks noChangeArrowheads="1"/>
          </p:cNvSpPr>
          <p:nvPr/>
        </p:nvSpPr>
        <p:spPr bwMode="auto">
          <a:xfrm rot="480000">
            <a:off x="3962400" y="4114800"/>
            <a:ext cx="825500" cy="304800"/>
          </a:xfrm>
          <a:prstGeom prst="rect">
            <a:avLst/>
          </a:prstGeom>
          <a:noFill/>
          <a:ln w="9525">
            <a:noFill/>
            <a:miter lim="800000"/>
            <a:headEnd/>
            <a:tailEnd/>
          </a:ln>
        </p:spPr>
        <p:txBody>
          <a:bodyPr>
            <a:spAutoFit/>
          </a:bodyPr>
          <a:lstStyle/>
          <a:p>
            <a:pPr eaLnBrk="1" hangingPunct="1"/>
            <a:r>
              <a:rPr lang="en-US" sz="1400" b="1" dirty="0">
                <a:solidFill>
                  <a:srgbClr val="FFFFFF"/>
                </a:solidFill>
              </a:rPr>
              <a:t>Pump</a:t>
            </a:r>
          </a:p>
        </p:txBody>
      </p:sp>
      <p:sp>
        <p:nvSpPr>
          <p:cNvPr id="46102" name="Text Box 22"/>
          <p:cNvSpPr txBox="1">
            <a:spLocks noChangeArrowheads="1"/>
          </p:cNvSpPr>
          <p:nvPr/>
        </p:nvSpPr>
        <p:spPr bwMode="auto">
          <a:xfrm rot="480000">
            <a:off x="5575300" y="4114800"/>
            <a:ext cx="825500" cy="304800"/>
          </a:xfrm>
          <a:prstGeom prst="rect">
            <a:avLst/>
          </a:prstGeom>
          <a:noFill/>
          <a:ln w="9525">
            <a:noFill/>
            <a:miter lim="800000"/>
            <a:headEnd/>
            <a:tailEnd/>
          </a:ln>
        </p:spPr>
        <p:txBody>
          <a:bodyPr>
            <a:spAutoFit/>
          </a:bodyPr>
          <a:lstStyle/>
          <a:p>
            <a:pPr eaLnBrk="1" hangingPunct="1"/>
            <a:r>
              <a:rPr lang="en-US" sz="1400" b="1" dirty="0">
                <a:solidFill>
                  <a:srgbClr val="FFFFFF"/>
                </a:solidFill>
              </a:rPr>
              <a:t>Pump</a:t>
            </a:r>
          </a:p>
        </p:txBody>
      </p:sp>
      <p:sp>
        <p:nvSpPr>
          <p:cNvPr id="46103" name="Text Box 23"/>
          <p:cNvSpPr txBox="1">
            <a:spLocks noChangeArrowheads="1"/>
          </p:cNvSpPr>
          <p:nvPr/>
        </p:nvSpPr>
        <p:spPr bwMode="auto">
          <a:xfrm>
            <a:off x="1905000" y="4448175"/>
            <a:ext cx="1308100" cy="304800"/>
          </a:xfrm>
          <a:prstGeom prst="rect">
            <a:avLst/>
          </a:prstGeom>
          <a:noFill/>
          <a:ln w="9525">
            <a:noFill/>
            <a:miter lim="800000"/>
            <a:headEnd/>
            <a:tailEnd/>
          </a:ln>
        </p:spPr>
        <p:txBody>
          <a:bodyPr>
            <a:spAutoFit/>
          </a:bodyPr>
          <a:lstStyle/>
          <a:p>
            <a:pPr eaLnBrk="1" hangingPunct="1"/>
            <a:r>
              <a:rPr lang="en-US" sz="1400" b="1" dirty="0">
                <a:solidFill>
                  <a:srgbClr val="292425"/>
                </a:solidFill>
              </a:rPr>
              <a:t>Moderator</a:t>
            </a:r>
          </a:p>
        </p:txBody>
      </p:sp>
      <p:sp>
        <p:nvSpPr>
          <p:cNvPr id="46104" name="Text Box 24"/>
          <p:cNvSpPr txBox="1">
            <a:spLocks noChangeArrowheads="1"/>
          </p:cNvSpPr>
          <p:nvPr/>
        </p:nvSpPr>
        <p:spPr bwMode="auto">
          <a:xfrm>
            <a:off x="6226175" y="4189413"/>
            <a:ext cx="936625" cy="730250"/>
          </a:xfrm>
          <a:prstGeom prst="rect">
            <a:avLst/>
          </a:prstGeom>
          <a:noFill/>
          <a:ln w="9525">
            <a:noFill/>
            <a:miter lim="800000"/>
            <a:headEnd/>
            <a:tailEnd/>
          </a:ln>
        </p:spPr>
        <p:txBody>
          <a:bodyPr>
            <a:spAutoFit/>
          </a:bodyPr>
          <a:lstStyle/>
          <a:p>
            <a:pPr eaLnBrk="1" hangingPunct="1"/>
            <a:r>
              <a:rPr lang="en-US" sz="1400" b="1" dirty="0">
                <a:solidFill>
                  <a:srgbClr val="292425"/>
                </a:solidFill>
              </a:rPr>
              <a:t>Cool water input</a:t>
            </a:r>
          </a:p>
        </p:txBody>
      </p:sp>
      <p:sp>
        <p:nvSpPr>
          <p:cNvPr id="46105" name="Text Box 25"/>
          <p:cNvSpPr txBox="1">
            <a:spLocks noChangeArrowheads="1"/>
          </p:cNvSpPr>
          <p:nvPr/>
        </p:nvSpPr>
        <p:spPr bwMode="auto">
          <a:xfrm>
            <a:off x="7315200" y="4143375"/>
            <a:ext cx="1143000" cy="314325"/>
          </a:xfrm>
          <a:prstGeom prst="rect">
            <a:avLst/>
          </a:prstGeom>
          <a:solidFill>
            <a:srgbClr val="FFF7D2"/>
          </a:solidFill>
          <a:ln w="9525">
            <a:solidFill>
              <a:schemeClr val="bg2"/>
            </a:solidFill>
            <a:miter lim="800000"/>
            <a:headEnd/>
            <a:tailEnd/>
          </a:ln>
        </p:spPr>
        <p:txBody>
          <a:bodyPr>
            <a:spAutoFit/>
          </a:bodyPr>
          <a:lstStyle/>
          <a:p>
            <a:pPr eaLnBrk="1" hangingPunct="1"/>
            <a:r>
              <a:rPr lang="en-US" sz="1400" b="1" dirty="0">
                <a:solidFill>
                  <a:srgbClr val="292425"/>
                </a:solidFill>
              </a:rPr>
              <a:t>Waste heat</a:t>
            </a:r>
          </a:p>
        </p:txBody>
      </p:sp>
      <p:sp>
        <p:nvSpPr>
          <p:cNvPr id="46106" name="Text Box 26"/>
          <p:cNvSpPr txBox="1">
            <a:spLocks noChangeArrowheads="1"/>
          </p:cNvSpPr>
          <p:nvPr/>
        </p:nvSpPr>
        <p:spPr bwMode="auto">
          <a:xfrm>
            <a:off x="0" y="4876800"/>
            <a:ext cx="1219200" cy="304800"/>
          </a:xfrm>
          <a:prstGeom prst="rect">
            <a:avLst/>
          </a:prstGeom>
          <a:noFill/>
          <a:ln w="9525">
            <a:noFill/>
            <a:miter lim="800000"/>
            <a:headEnd/>
            <a:tailEnd/>
          </a:ln>
        </p:spPr>
        <p:txBody>
          <a:bodyPr>
            <a:spAutoFit/>
          </a:bodyPr>
          <a:lstStyle/>
          <a:p>
            <a:pPr eaLnBrk="1" hangingPunct="1"/>
            <a:r>
              <a:rPr lang="en-US" sz="1400" b="1" dirty="0">
                <a:solidFill>
                  <a:srgbClr val="292425"/>
                </a:solidFill>
              </a:rPr>
              <a:t>Shielding</a:t>
            </a:r>
          </a:p>
        </p:txBody>
      </p:sp>
      <p:sp>
        <p:nvSpPr>
          <p:cNvPr id="46107" name="Text Box 27"/>
          <p:cNvSpPr txBox="1">
            <a:spLocks noChangeArrowheads="1"/>
          </p:cNvSpPr>
          <p:nvPr/>
        </p:nvSpPr>
        <p:spPr bwMode="auto">
          <a:xfrm>
            <a:off x="1143000" y="4845050"/>
            <a:ext cx="1300163" cy="517525"/>
          </a:xfrm>
          <a:prstGeom prst="rect">
            <a:avLst/>
          </a:prstGeom>
          <a:noFill/>
          <a:ln w="9525">
            <a:noFill/>
            <a:miter lim="800000"/>
            <a:headEnd/>
            <a:tailEnd/>
          </a:ln>
        </p:spPr>
        <p:txBody>
          <a:bodyPr>
            <a:spAutoFit/>
          </a:bodyPr>
          <a:lstStyle/>
          <a:p>
            <a:pPr eaLnBrk="1" hangingPunct="1"/>
            <a:r>
              <a:rPr lang="en-US" sz="1400" b="1" dirty="0">
                <a:solidFill>
                  <a:srgbClr val="292425"/>
                </a:solidFill>
              </a:rPr>
              <a:t>Pressure vessel</a:t>
            </a:r>
          </a:p>
        </p:txBody>
      </p:sp>
      <p:sp>
        <p:nvSpPr>
          <p:cNvPr id="46108" name="Text Box 28"/>
          <p:cNvSpPr txBox="1">
            <a:spLocks noChangeArrowheads="1"/>
          </p:cNvSpPr>
          <p:nvPr/>
        </p:nvSpPr>
        <p:spPr bwMode="auto">
          <a:xfrm>
            <a:off x="1981200" y="4740275"/>
            <a:ext cx="1384300" cy="517525"/>
          </a:xfrm>
          <a:prstGeom prst="rect">
            <a:avLst/>
          </a:prstGeom>
          <a:noFill/>
          <a:ln w="9525">
            <a:noFill/>
            <a:miter lim="800000"/>
            <a:headEnd/>
            <a:tailEnd/>
          </a:ln>
        </p:spPr>
        <p:txBody>
          <a:bodyPr>
            <a:spAutoFit/>
          </a:bodyPr>
          <a:lstStyle/>
          <a:p>
            <a:pPr eaLnBrk="1" hangingPunct="1"/>
            <a:r>
              <a:rPr lang="en-US" sz="1400" b="1" dirty="0">
                <a:solidFill>
                  <a:srgbClr val="292425"/>
                </a:solidFill>
              </a:rPr>
              <a:t>Coolant passage</a:t>
            </a:r>
          </a:p>
        </p:txBody>
      </p:sp>
      <p:sp>
        <p:nvSpPr>
          <p:cNvPr id="46109" name="Text Box 29"/>
          <p:cNvSpPr txBox="1">
            <a:spLocks noChangeArrowheads="1"/>
          </p:cNvSpPr>
          <p:nvPr/>
        </p:nvSpPr>
        <p:spPr bwMode="auto">
          <a:xfrm>
            <a:off x="3505200" y="5181600"/>
            <a:ext cx="825500" cy="304800"/>
          </a:xfrm>
          <a:prstGeom prst="rect">
            <a:avLst/>
          </a:prstGeom>
          <a:noFill/>
          <a:ln w="9525">
            <a:noFill/>
            <a:miter lim="800000"/>
            <a:headEnd/>
            <a:tailEnd/>
          </a:ln>
        </p:spPr>
        <p:txBody>
          <a:bodyPr>
            <a:spAutoFit/>
          </a:bodyPr>
          <a:lstStyle/>
          <a:p>
            <a:pPr eaLnBrk="1" hangingPunct="1"/>
            <a:r>
              <a:rPr lang="en-US" sz="1400" b="1" dirty="0">
                <a:solidFill>
                  <a:srgbClr val="292425"/>
                </a:solidFill>
              </a:rPr>
              <a:t>Water</a:t>
            </a:r>
          </a:p>
        </p:txBody>
      </p:sp>
      <p:sp>
        <p:nvSpPr>
          <p:cNvPr id="46110" name="Text Box 30"/>
          <p:cNvSpPr txBox="1">
            <a:spLocks noChangeArrowheads="1"/>
          </p:cNvSpPr>
          <p:nvPr/>
        </p:nvSpPr>
        <p:spPr bwMode="auto">
          <a:xfrm>
            <a:off x="4344988" y="5257800"/>
            <a:ext cx="1384300" cy="304800"/>
          </a:xfrm>
          <a:prstGeom prst="rect">
            <a:avLst/>
          </a:prstGeom>
          <a:noFill/>
          <a:ln w="9525">
            <a:noFill/>
            <a:miter lim="800000"/>
            <a:headEnd/>
            <a:tailEnd/>
          </a:ln>
        </p:spPr>
        <p:txBody>
          <a:bodyPr>
            <a:spAutoFit/>
          </a:bodyPr>
          <a:lstStyle/>
          <a:p>
            <a:pPr eaLnBrk="1" hangingPunct="1"/>
            <a:r>
              <a:rPr lang="en-US" sz="1400" b="1" dirty="0">
                <a:solidFill>
                  <a:srgbClr val="292425"/>
                </a:solidFill>
              </a:rPr>
              <a:t>Condenser</a:t>
            </a:r>
          </a:p>
        </p:txBody>
      </p:sp>
      <p:sp>
        <p:nvSpPr>
          <p:cNvPr id="46111" name="Text Box 31"/>
          <p:cNvSpPr txBox="1">
            <a:spLocks noChangeArrowheads="1"/>
          </p:cNvSpPr>
          <p:nvPr/>
        </p:nvSpPr>
        <p:spPr bwMode="auto">
          <a:xfrm>
            <a:off x="152400" y="5457825"/>
            <a:ext cx="2133600" cy="942975"/>
          </a:xfrm>
          <a:prstGeom prst="rect">
            <a:avLst/>
          </a:prstGeom>
          <a:solidFill>
            <a:srgbClr val="C2E1C1"/>
          </a:solidFill>
          <a:ln w="9525">
            <a:noFill/>
            <a:miter lim="800000"/>
            <a:headEnd/>
            <a:tailEnd/>
          </a:ln>
        </p:spPr>
        <p:txBody>
          <a:bodyPr>
            <a:spAutoFit/>
          </a:bodyPr>
          <a:lstStyle/>
          <a:p>
            <a:pPr eaLnBrk="1" hangingPunct="1"/>
            <a:r>
              <a:rPr lang="en-US" sz="1400" b="1" dirty="0">
                <a:solidFill>
                  <a:srgbClr val="292425"/>
                </a:solidFill>
              </a:rPr>
              <a:t>Periodic removal and storage of radioactive wastes and spent fuel assemblies</a:t>
            </a:r>
          </a:p>
        </p:txBody>
      </p:sp>
      <p:sp>
        <p:nvSpPr>
          <p:cNvPr id="46112" name="Text Box 32"/>
          <p:cNvSpPr txBox="1">
            <a:spLocks noChangeArrowheads="1"/>
          </p:cNvSpPr>
          <p:nvPr/>
        </p:nvSpPr>
        <p:spPr bwMode="auto">
          <a:xfrm>
            <a:off x="2324100" y="5457825"/>
            <a:ext cx="1714500" cy="942975"/>
          </a:xfrm>
          <a:prstGeom prst="rect">
            <a:avLst/>
          </a:prstGeom>
          <a:solidFill>
            <a:srgbClr val="C2E1C1"/>
          </a:solidFill>
          <a:ln w="9525">
            <a:noFill/>
            <a:miter lim="800000"/>
            <a:headEnd/>
            <a:tailEnd/>
          </a:ln>
        </p:spPr>
        <p:txBody>
          <a:bodyPr>
            <a:spAutoFit/>
          </a:bodyPr>
          <a:lstStyle/>
          <a:p>
            <a:pPr eaLnBrk="1" hangingPunct="1"/>
            <a:r>
              <a:rPr lang="en-US" sz="1400" b="1" dirty="0">
                <a:solidFill>
                  <a:srgbClr val="292425"/>
                </a:solidFill>
              </a:rPr>
              <a:t>Periodic removal and storage of radioactive liquid wastes</a:t>
            </a:r>
          </a:p>
        </p:txBody>
      </p:sp>
      <p:sp>
        <p:nvSpPr>
          <p:cNvPr id="46113" name="Text Box 33"/>
          <p:cNvSpPr txBox="1">
            <a:spLocks noChangeArrowheads="1"/>
          </p:cNvSpPr>
          <p:nvPr/>
        </p:nvSpPr>
        <p:spPr bwMode="auto">
          <a:xfrm>
            <a:off x="6400800" y="5562600"/>
            <a:ext cx="1981200" cy="517525"/>
          </a:xfrm>
          <a:prstGeom prst="rect">
            <a:avLst/>
          </a:prstGeom>
          <a:noFill/>
          <a:ln w="9525">
            <a:noFill/>
            <a:miter lim="800000"/>
            <a:headEnd/>
            <a:tailEnd/>
          </a:ln>
        </p:spPr>
        <p:txBody>
          <a:bodyPr>
            <a:spAutoFit/>
          </a:bodyPr>
          <a:lstStyle/>
          <a:p>
            <a:pPr eaLnBrk="1" hangingPunct="1"/>
            <a:r>
              <a:rPr lang="en-US" sz="1400" b="1" dirty="0">
                <a:solidFill>
                  <a:srgbClr val="FFFFFF"/>
                </a:solidFill>
              </a:rPr>
              <a:t>Water source (river, lake, ocean)</a:t>
            </a:r>
          </a:p>
        </p:txBody>
      </p:sp>
      <p:sp>
        <p:nvSpPr>
          <p:cNvPr id="46114" name="Line 34"/>
          <p:cNvSpPr>
            <a:spLocks noChangeShapeType="1"/>
          </p:cNvSpPr>
          <p:nvPr/>
        </p:nvSpPr>
        <p:spPr bwMode="auto">
          <a:xfrm>
            <a:off x="3886200" y="4648200"/>
            <a:ext cx="0" cy="533400"/>
          </a:xfrm>
          <a:prstGeom prst="line">
            <a:avLst/>
          </a:prstGeom>
          <a:noFill/>
          <a:ln w="19050">
            <a:solidFill>
              <a:schemeClr val="tx1"/>
            </a:solidFill>
            <a:round/>
            <a:headEnd/>
            <a:tailEnd/>
          </a:ln>
        </p:spPr>
        <p:txBody>
          <a:bodyPr/>
          <a:lstStyle/>
          <a:p>
            <a:endParaRPr lang="en-US" dirty="0"/>
          </a:p>
        </p:txBody>
      </p:sp>
      <p:sp>
        <p:nvSpPr>
          <p:cNvPr id="46115" name="Line 35"/>
          <p:cNvSpPr>
            <a:spLocks noChangeShapeType="1"/>
          </p:cNvSpPr>
          <p:nvPr/>
        </p:nvSpPr>
        <p:spPr bwMode="auto">
          <a:xfrm>
            <a:off x="4800600" y="4343400"/>
            <a:ext cx="76200" cy="914400"/>
          </a:xfrm>
          <a:prstGeom prst="line">
            <a:avLst/>
          </a:prstGeom>
          <a:noFill/>
          <a:ln w="19050">
            <a:solidFill>
              <a:schemeClr val="tx1"/>
            </a:solidFill>
            <a:round/>
            <a:headEnd/>
            <a:tailEnd/>
          </a:ln>
        </p:spPr>
        <p:txBody>
          <a:bodyPr/>
          <a:lstStyle/>
          <a:p>
            <a:endParaRPr lang="en-US" dirty="0"/>
          </a:p>
        </p:txBody>
      </p:sp>
      <p:sp>
        <p:nvSpPr>
          <p:cNvPr id="46116" name="Line 36"/>
          <p:cNvSpPr>
            <a:spLocks noChangeShapeType="1"/>
          </p:cNvSpPr>
          <p:nvPr/>
        </p:nvSpPr>
        <p:spPr bwMode="auto">
          <a:xfrm>
            <a:off x="5715000" y="2819400"/>
            <a:ext cx="1828800" cy="228600"/>
          </a:xfrm>
          <a:prstGeom prst="line">
            <a:avLst/>
          </a:prstGeom>
          <a:noFill/>
          <a:ln w="19050">
            <a:solidFill>
              <a:schemeClr val="tx1"/>
            </a:solidFill>
            <a:round/>
            <a:headEnd/>
            <a:tailEnd type="triangle" w="lg" len="med"/>
          </a:ln>
        </p:spPr>
        <p:txBody>
          <a:bodyPr/>
          <a:lstStyle/>
          <a:p>
            <a:endParaRPr lang="en-US" dirty="0"/>
          </a:p>
        </p:txBody>
      </p:sp>
      <p:sp>
        <p:nvSpPr>
          <p:cNvPr id="46117" name="Line 37"/>
          <p:cNvSpPr>
            <a:spLocks noChangeShapeType="1"/>
          </p:cNvSpPr>
          <p:nvPr/>
        </p:nvSpPr>
        <p:spPr bwMode="auto">
          <a:xfrm flipV="1">
            <a:off x="8121650" y="1905000"/>
            <a:ext cx="0" cy="990600"/>
          </a:xfrm>
          <a:prstGeom prst="line">
            <a:avLst/>
          </a:prstGeom>
          <a:noFill/>
          <a:ln w="19050">
            <a:solidFill>
              <a:schemeClr val="tx1"/>
            </a:solidFill>
            <a:round/>
            <a:headEnd/>
            <a:tailEnd type="triangle" w="lg" len="med"/>
          </a:ln>
        </p:spPr>
        <p:txBody>
          <a:bodyPr/>
          <a:lstStyle/>
          <a:p>
            <a:endParaRPr lang="en-US" dirty="0"/>
          </a:p>
        </p:txBody>
      </p:sp>
      <p:sp>
        <p:nvSpPr>
          <p:cNvPr id="46118" name="Line 38"/>
          <p:cNvSpPr>
            <a:spLocks noChangeShapeType="1"/>
          </p:cNvSpPr>
          <p:nvPr/>
        </p:nvSpPr>
        <p:spPr bwMode="auto">
          <a:xfrm flipV="1">
            <a:off x="5257800" y="1981200"/>
            <a:ext cx="0" cy="457200"/>
          </a:xfrm>
          <a:prstGeom prst="line">
            <a:avLst/>
          </a:prstGeom>
          <a:noFill/>
          <a:ln w="19050">
            <a:solidFill>
              <a:schemeClr val="tx1"/>
            </a:solidFill>
            <a:round/>
            <a:headEnd/>
            <a:tailEnd type="triangle" w="lg" len="med"/>
          </a:ln>
        </p:spPr>
        <p:txBody>
          <a:bodyPr/>
          <a:lstStyle/>
          <a:p>
            <a:endParaRPr lang="en-US" dirty="0"/>
          </a:p>
        </p:txBody>
      </p:sp>
      <p:sp>
        <p:nvSpPr>
          <p:cNvPr id="46119" name="Line 39"/>
          <p:cNvSpPr>
            <a:spLocks noChangeShapeType="1"/>
          </p:cNvSpPr>
          <p:nvPr/>
        </p:nvSpPr>
        <p:spPr bwMode="auto">
          <a:xfrm>
            <a:off x="2895600" y="4114800"/>
            <a:ext cx="0" cy="1371600"/>
          </a:xfrm>
          <a:prstGeom prst="line">
            <a:avLst/>
          </a:prstGeom>
          <a:noFill/>
          <a:ln w="19050">
            <a:solidFill>
              <a:schemeClr val="tx1"/>
            </a:solidFill>
            <a:round/>
            <a:headEnd/>
            <a:tailEnd type="triangle" w="lg" len="med"/>
          </a:ln>
        </p:spPr>
        <p:txBody>
          <a:bodyPr/>
          <a:lstStyle/>
          <a:p>
            <a:endParaRPr lang="en-US" dirty="0"/>
          </a:p>
        </p:txBody>
      </p:sp>
      <p:sp>
        <p:nvSpPr>
          <p:cNvPr id="46120" name="Line 40"/>
          <p:cNvSpPr>
            <a:spLocks noChangeShapeType="1"/>
          </p:cNvSpPr>
          <p:nvPr/>
        </p:nvSpPr>
        <p:spPr bwMode="auto">
          <a:xfrm>
            <a:off x="1143000" y="3962400"/>
            <a:ext cx="0" cy="1524000"/>
          </a:xfrm>
          <a:prstGeom prst="line">
            <a:avLst/>
          </a:prstGeom>
          <a:noFill/>
          <a:ln w="19050">
            <a:solidFill>
              <a:schemeClr val="tx1"/>
            </a:solidFill>
            <a:round/>
            <a:headEnd/>
            <a:tailEnd type="triangle" w="lg" len="med"/>
          </a:ln>
        </p:spPr>
        <p:txBody>
          <a:bodyPr/>
          <a:lstStyle/>
          <a:p>
            <a:endParaRPr lang="en-US" dirty="0"/>
          </a:p>
        </p:txBody>
      </p:sp>
      <p:sp>
        <p:nvSpPr>
          <p:cNvPr id="46121" name="Line 41"/>
          <p:cNvSpPr>
            <a:spLocks noChangeShapeType="1"/>
          </p:cNvSpPr>
          <p:nvPr/>
        </p:nvSpPr>
        <p:spPr bwMode="auto">
          <a:xfrm>
            <a:off x="304800" y="3505200"/>
            <a:ext cx="990600" cy="0"/>
          </a:xfrm>
          <a:prstGeom prst="line">
            <a:avLst/>
          </a:prstGeom>
          <a:noFill/>
          <a:ln w="19050">
            <a:solidFill>
              <a:schemeClr val="tx1"/>
            </a:solidFill>
            <a:round/>
            <a:headEnd/>
            <a:tailEnd type="triangle" w="lg" len="med"/>
          </a:ln>
        </p:spPr>
        <p:txBody>
          <a:bodyPr/>
          <a:lstStyle/>
          <a:p>
            <a:endParaRPr lang="en-US" dirty="0"/>
          </a:p>
        </p:txBody>
      </p:sp>
      <p:sp>
        <p:nvSpPr>
          <p:cNvPr id="46122" name="Line 42"/>
          <p:cNvSpPr>
            <a:spLocks noChangeShapeType="1"/>
          </p:cNvSpPr>
          <p:nvPr/>
        </p:nvSpPr>
        <p:spPr bwMode="auto">
          <a:xfrm>
            <a:off x="304800" y="990600"/>
            <a:ext cx="0" cy="2514600"/>
          </a:xfrm>
          <a:prstGeom prst="line">
            <a:avLst/>
          </a:prstGeom>
          <a:noFill/>
          <a:ln w="19050">
            <a:solidFill>
              <a:schemeClr val="tx1"/>
            </a:solidFill>
            <a:round/>
            <a:headEnd/>
            <a:tailEnd/>
          </a:ln>
        </p:spPr>
        <p:txBody>
          <a:bodyPr/>
          <a:lstStyle/>
          <a:p>
            <a:endParaRPr lang="en-US" dirty="0"/>
          </a:p>
        </p:txBody>
      </p:sp>
      <p:sp>
        <p:nvSpPr>
          <p:cNvPr id="46123" name="Line 43"/>
          <p:cNvSpPr>
            <a:spLocks noChangeShapeType="1"/>
          </p:cNvSpPr>
          <p:nvPr/>
        </p:nvSpPr>
        <p:spPr bwMode="auto">
          <a:xfrm flipV="1">
            <a:off x="1905000" y="457200"/>
            <a:ext cx="0" cy="304800"/>
          </a:xfrm>
          <a:prstGeom prst="line">
            <a:avLst/>
          </a:prstGeom>
          <a:noFill/>
          <a:ln w="19050">
            <a:solidFill>
              <a:schemeClr val="tx1"/>
            </a:solidFill>
            <a:round/>
            <a:headEnd/>
            <a:tailEnd type="triangle" w="lg" len="med"/>
          </a:ln>
        </p:spPr>
        <p:txBody>
          <a:bodyPr/>
          <a:lstStyle/>
          <a:p>
            <a:endParaRPr lang="en-US" dirty="0"/>
          </a:p>
        </p:txBody>
      </p:sp>
      <p:sp>
        <p:nvSpPr>
          <p:cNvPr id="46124" name="Line 44"/>
          <p:cNvSpPr>
            <a:spLocks noChangeShapeType="1"/>
          </p:cNvSpPr>
          <p:nvPr/>
        </p:nvSpPr>
        <p:spPr bwMode="auto">
          <a:xfrm flipH="1">
            <a:off x="1295400" y="609600"/>
            <a:ext cx="1371600" cy="2209800"/>
          </a:xfrm>
          <a:prstGeom prst="line">
            <a:avLst/>
          </a:prstGeom>
          <a:noFill/>
          <a:ln w="19050">
            <a:solidFill>
              <a:schemeClr val="tx1"/>
            </a:solidFill>
            <a:round/>
            <a:headEnd/>
            <a:tailEnd/>
          </a:ln>
        </p:spPr>
        <p:txBody>
          <a:bodyPr/>
          <a:lstStyle/>
          <a:p>
            <a:endParaRPr lang="en-US" dirty="0"/>
          </a:p>
        </p:txBody>
      </p:sp>
      <p:sp>
        <p:nvSpPr>
          <p:cNvPr id="46125" name="Line 45"/>
          <p:cNvSpPr>
            <a:spLocks noChangeShapeType="1"/>
          </p:cNvSpPr>
          <p:nvPr/>
        </p:nvSpPr>
        <p:spPr bwMode="auto">
          <a:xfrm flipV="1">
            <a:off x="1524000" y="609600"/>
            <a:ext cx="1143000" cy="2286000"/>
          </a:xfrm>
          <a:prstGeom prst="line">
            <a:avLst/>
          </a:prstGeom>
          <a:noFill/>
          <a:ln w="19050">
            <a:solidFill>
              <a:schemeClr val="tx1"/>
            </a:solidFill>
            <a:round/>
            <a:headEnd/>
            <a:tailEnd/>
          </a:ln>
        </p:spPr>
        <p:txBody>
          <a:bodyPr/>
          <a:lstStyle/>
          <a:p>
            <a:endParaRPr lang="en-US" dirty="0"/>
          </a:p>
        </p:txBody>
      </p:sp>
      <p:sp>
        <p:nvSpPr>
          <p:cNvPr id="46126" name="Line 46"/>
          <p:cNvSpPr>
            <a:spLocks noChangeShapeType="1"/>
          </p:cNvSpPr>
          <p:nvPr/>
        </p:nvSpPr>
        <p:spPr bwMode="auto">
          <a:xfrm flipH="1">
            <a:off x="838200" y="4267200"/>
            <a:ext cx="76200" cy="685800"/>
          </a:xfrm>
          <a:prstGeom prst="line">
            <a:avLst/>
          </a:prstGeom>
          <a:noFill/>
          <a:ln w="19050">
            <a:solidFill>
              <a:schemeClr val="tx1"/>
            </a:solidFill>
            <a:round/>
            <a:headEnd/>
            <a:tailEnd/>
          </a:ln>
        </p:spPr>
        <p:txBody>
          <a:bodyPr/>
          <a:lstStyle/>
          <a:p>
            <a:endParaRPr lang="en-US" dirty="0"/>
          </a:p>
        </p:txBody>
      </p:sp>
      <p:sp>
        <p:nvSpPr>
          <p:cNvPr id="46127" name="Line 47"/>
          <p:cNvSpPr>
            <a:spLocks noChangeShapeType="1"/>
          </p:cNvSpPr>
          <p:nvPr/>
        </p:nvSpPr>
        <p:spPr bwMode="auto">
          <a:xfrm>
            <a:off x="1295400" y="3962400"/>
            <a:ext cx="152400" cy="914400"/>
          </a:xfrm>
          <a:prstGeom prst="line">
            <a:avLst/>
          </a:prstGeom>
          <a:noFill/>
          <a:ln w="19050">
            <a:solidFill>
              <a:schemeClr val="tx1"/>
            </a:solidFill>
            <a:round/>
            <a:headEnd/>
            <a:tailEnd/>
          </a:ln>
        </p:spPr>
        <p:txBody>
          <a:bodyPr/>
          <a:lstStyle/>
          <a:p>
            <a:endParaRPr lang="en-US" dirty="0"/>
          </a:p>
        </p:txBody>
      </p:sp>
      <p:sp>
        <p:nvSpPr>
          <p:cNvPr id="46128" name="Line 48"/>
          <p:cNvSpPr>
            <a:spLocks noChangeShapeType="1"/>
          </p:cNvSpPr>
          <p:nvPr/>
        </p:nvSpPr>
        <p:spPr bwMode="auto">
          <a:xfrm>
            <a:off x="1447800" y="3810000"/>
            <a:ext cx="609600" cy="990600"/>
          </a:xfrm>
          <a:prstGeom prst="line">
            <a:avLst/>
          </a:prstGeom>
          <a:noFill/>
          <a:ln w="19050">
            <a:solidFill>
              <a:schemeClr val="tx1"/>
            </a:solidFill>
            <a:round/>
            <a:headEnd/>
            <a:tailEnd/>
          </a:ln>
        </p:spPr>
        <p:txBody>
          <a:bodyPr/>
          <a:lstStyle/>
          <a:p>
            <a:endParaRPr lang="en-US" dirty="0"/>
          </a:p>
        </p:txBody>
      </p:sp>
      <p:sp>
        <p:nvSpPr>
          <p:cNvPr id="46129" name="Line 49"/>
          <p:cNvSpPr>
            <a:spLocks noChangeShapeType="1"/>
          </p:cNvSpPr>
          <p:nvPr/>
        </p:nvSpPr>
        <p:spPr bwMode="auto">
          <a:xfrm>
            <a:off x="1600200" y="3733800"/>
            <a:ext cx="533400" cy="762000"/>
          </a:xfrm>
          <a:prstGeom prst="line">
            <a:avLst/>
          </a:prstGeom>
          <a:noFill/>
          <a:ln w="19050">
            <a:solidFill>
              <a:schemeClr val="tx1"/>
            </a:solidFill>
            <a:round/>
            <a:headEnd/>
            <a:tailEnd/>
          </a:ln>
        </p:spPr>
        <p:txBody>
          <a:bodyPr/>
          <a:lstStyle/>
          <a:p>
            <a:endParaRPr lang="en-US" dirty="0"/>
          </a:p>
        </p:txBody>
      </p:sp>
      <p:sp>
        <p:nvSpPr>
          <p:cNvPr id="46130" name="Line 50"/>
          <p:cNvSpPr>
            <a:spLocks noChangeShapeType="1"/>
          </p:cNvSpPr>
          <p:nvPr/>
        </p:nvSpPr>
        <p:spPr bwMode="auto">
          <a:xfrm flipH="1">
            <a:off x="2590800" y="3962400"/>
            <a:ext cx="381000" cy="152400"/>
          </a:xfrm>
          <a:prstGeom prst="line">
            <a:avLst/>
          </a:prstGeom>
          <a:noFill/>
          <a:ln w="19050">
            <a:solidFill>
              <a:schemeClr val="tx1"/>
            </a:solidFill>
            <a:round/>
            <a:headEnd/>
            <a:tailEnd/>
          </a:ln>
        </p:spPr>
        <p:txBody>
          <a:bodyPr/>
          <a:lstStyle/>
          <a:p>
            <a:endParaRPr lang="en-US" dirty="0"/>
          </a:p>
        </p:txBody>
      </p:sp>
      <p:sp>
        <p:nvSpPr>
          <p:cNvPr id="46131" name="Line 51"/>
          <p:cNvSpPr>
            <a:spLocks noChangeShapeType="1"/>
          </p:cNvSpPr>
          <p:nvPr/>
        </p:nvSpPr>
        <p:spPr bwMode="auto">
          <a:xfrm flipH="1">
            <a:off x="2971800" y="1143000"/>
            <a:ext cx="533400" cy="1524000"/>
          </a:xfrm>
          <a:prstGeom prst="line">
            <a:avLst/>
          </a:prstGeom>
          <a:noFill/>
          <a:ln w="19050">
            <a:solidFill>
              <a:schemeClr val="tx1"/>
            </a:solidFill>
            <a:round/>
            <a:headEnd/>
            <a:tailEnd/>
          </a:ln>
        </p:spPr>
        <p:txBody>
          <a:bodyPr/>
          <a:lstStyle/>
          <a:p>
            <a:endParaRPr lang="en-US" dirty="0"/>
          </a:p>
        </p:txBody>
      </p:sp>
      <p:sp>
        <p:nvSpPr>
          <p:cNvPr id="46132" name="Line 52"/>
          <p:cNvSpPr>
            <a:spLocks noChangeShapeType="1"/>
          </p:cNvSpPr>
          <p:nvPr/>
        </p:nvSpPr>
        <p:spPr bwMode="auto">
          <a:xfrm flipV="1">
            <a:off x="2819400" y="838200"/>
            <a:ext cx="152400" cy="304800"/>
          </a:xfrm>
          <a:prstGeom prst="line">
            <a:avLst/>
          </a:prstGeom>
          <a:noFill/>
          <a:ln w="19050">
            <a:solidFill>
              <a:schemeClr val="tx1"/>
            </a:solidFill>
            <a:round/>
            <a:headEnd/>
            <a:tailEnd/>
          </a:ln>
        </p:spPr>
        <p:txBody>
          <a:bodyPr/>
          <a:lstStyle/>
          <a:p>
            <a:endParaRPr lang="en-US" dirty="0"/>
          </a:p>
        </p:txBody>
      </p:sp>
      <p:sp>
        <p:nvSpPr>
          <p:cNvPr id="46133" name="Line 53"/>
          <p:cNvSpPr>
            <a:spLocks noChangeShapeType="1"/>
          </p:cNvSpPr>
          <p:nvPr/>
        </p:nvSpPr>
        <p:spPr bwMode="auto">
          <a:xfrm flipV="1">
            <a:off x="3657600" y="1524000"/>
            <a:ext cx="304800" cy="609600"/>
          </a:xfrm>
          <a:prstGeom prst="line">
            <a:avLst/>
          </a:prstGeom>
          <a:noFill/>
          <a:ln w="19050">
            <a:solidFill>
              <a:schemeClr val="tx1"/>
            </a:solidFill>
            <a:round/>
            <a:headEnd/>
            <a:tailEnd/>
          </a:ln>
        </p:spPr>
        <p:txBody>
          <a:bodyPr/>
          <a:lstStyle/>
          <a:p>
            <a:endParaRPr lang="en-US" dirty="0"/>
          </a:p>
        </p:txBody>
      </p:sp>
      <p:sp>
        <p:nvSpPr>
          <p:cNvPr id="46134" name="Line 54"/>
          <p:cNvSpPr>
            <a:spLocks noChangeShapeType="1"/>
          </p:cNvSpPr>
          <p:nvPr/>
        </p:nvSpPr>
        <p:spPr bwMode="auto">
          <a:xfrm flipV="1">
            <a:off x="4495800" y="1447800"/>
            <a:ext cx="381000" cy="1143000"/>
          </a:xfrm>
          <a:prstGeom prst="line">
            <a:avLst/>
          </a:prstGeom>
          <a:noFill/>
          <a:ln w="19050">
            <a:solidFill>
              <a:schemeClr val="tx1"/>
            </a:solidFill>
            <a:round/>
            <a:headEnd/>
            <a:tailEnd/>
          </a:ln>
        </p:spPr>
        <p:txBody>
          <a:bodyPr/>
          <a:lstStyle/>
          <a:p>
            <a:endParaRPr lang="en-US" dirty="0"/>
          </a:p>
        </p:txBody>
      </p:sp>
      <p:sp>
        <p:nvSpPr>
          <p:cNvPr id="46135" name="Line 55"/>
          <p:cNvSpPr>
            <a:spLocks noChangeShapeType="1"/>
          </p:cNvSpPr>
          <p:nvPr/>
        </p:nvSpPr>
        <p:spPr bwMode="auto">
          <a:xfrm flipV="1">
            <a:off x="5410200" y="1524000"/>
            <a:ext cx="838200" cy="1143000"/>
          </a:xfrm>
          <a:prstGeom prst="line">
            <a:avLst/>
          </a:prstGeom>
          <a:noFill/>
          <a:ln w="19050">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r>
              <a:rPr lang="en-US" dirty="0" smtClean="0"/>
              <a:t>NUCLEAR ENERGY</a:t>
            </a:r>
          </a:p>
        </p:txBody>
      </p:sp>
      <p:sp>
        <p:nvSpPr>
          <p:cNvPr id="120835" name="Rectangle 3"/>
          <p:cNvSpPr>
            <a:spLocks noGrp="1" noChangeArrowheads="1"/>
          </p:cNvSpPr>
          <p:nvPr>
            <p:ph type="body" idx="1"/>
          </p:nvPr>
        </p:nvSpPr>
        <p:spPr>
          <a:xfrm>
            <a:off x="4724400" y="1371600"/>
            <a:ext cx="4238625" cy="5257800"/>
          </a:xfrm>
        </p:spPr>
        <p:txBody>
          <a:bodyPr/>
          <a:lstStyle/>
          <a:p>
            <a:pPr eaLnBrk="1" hangingPunct="1">
              <a:buFont typeface="Wingdings" pitchFamily="1" charset="2"/>
              <a:buChar char="Ø"/>
              <a:defRPr/>
            </a:pPr>
            <a:r>
              <a:rPr lang="en-US" dirty="0" smtClean="0"/>
              <a:t>After three or four years in a reactor, spent fuel rods are removed and stored in a deep pool of water contained in a steel-lined concrete container.</a:t>
            </a:r>
          </a:p>
        </p:txBody>
      </p:sp>
      <p:sp>
        <p:nvSpPr>
          <p:cNvPr id="120836" name="Text Box 4"/>
          <p:cNvSpPr txBox="1">
            <a:spLocks noChangeArrowheads="1"/>
          </p:cNvSpPr>
          <p:nvPr/>
        </p:nvSpPr>
        <p:spPr bwMode="auto">
          <a:xfrm>
            <a:off x="7543800" y="6540500"/>
            <a:ext cx="14954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dirty="0">
                <a:effectLst>
                  <a:outerShdw blurRad="38100" dist="38100" dir="2700000" algn="tl">
                    <a:srgbClr val="000000"/>
                  </a:outerShdw>
                </a:effectLst>
                <a:latin typeface="Arial" charset="0"/>
              </a:rPr>
              <a:t>Figure 16-17</a:t>
            </a:r>
          </a:p>
        </p:txBody>
      </p:sp>
      <p:pic>
        <p:nvPicPr>
          <p:cNvPr id="47109" name="Picture1" descr="1617a"/>
          <p:cNvPicPr>
            <a:picLocks noChangeAspect="1" noChangeArrowheads="1"/>
          </p:cNvPicPr>
          <p:nvPr/>
        </p:nvPicPr>
        <p:blipFill>
          <a:blip r:embed="rId3" cstate="print"/>
          <a:srcRect/>
          <a:stretch>
            <a:fillRect/>
          </a:stretch>
        </p:blipFill>
        <p:spPr bwMode="auto">
          <a:xfrm>
            <a:off x="609600" y="1219200"/>
            <a:ext cx="3811588" cy="4773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1" descr="1617b"/>
          <p:cNvPicPr>
            <a:picLocks noChangeAspect="1" noChangeArrowheads="1"/>
          </p:cNvPicPr>
          <p:nvPr/>
        </p:nvPicPr>
        <p:blipFill>
          <a:blip r:embed="rId3" cstate="print"/>
          <a:srcRect/>
          <a:stretch>
            <a:fillRect/>
          </a:stretch>
        </p:blipFill>
        <p:spPr bwMode="auto">
          <a:xfrm>
            <a:off x="1371600" y="990600"/>
            <a:ext cx="6083300" cy="3778250"/>
          </a:xfrm>
          <a:prstGeom prst="rect">
            <a:avLst/>
          </a:prstGeom>
          <a:noFill/>
          <a:ln w="9525">
            <a:noFill/>
            <a:miter lim="800000"/>
            <a:headEnd/>
            <a:tailEnd/>
          </a:ln>
        </p:spPr>
      </p:pic>
      <p:sp>
        <p:nvSpPr>
          <p:cNvPr id="122883" name="Rectangle 3"/>
          <p:cNvSpPr>
            <a:spLocks noGrp="1" noChangeArrowheads="1"/>
          </p:cNvSpPr>
          <p:nvPr>
            <p:ph type="title"/>
          </p:nvPr>
        </p:nvSpPr>
        <p:spPr/>
        <p:txBody>
          <a:bodyPr/>
          <a:lstStyle/>
          <a:p>
            <a:pPr eaLnBrk="1" hangingPunct="1">
              <a:defRPr/>
            </a:pPr>
            <a:r>
              <a:rPr lang="en-US" dirty="0" smtClean="0"/>
              <a:t>NUCLEAR ENERGY</a:t>
            </a:r>
          </a:p>
        </p:txBody>
      </p:sp>
      <p:sp>
        <p:nvSpPr>
          <p:cNvPr id="122884" name="Rectangle 4"/>
          <p:cNvSpPr>
            <a:spLocks noGrp="1" noChangeArrowheads="1"/>
          </p:cNvSpPr>
          <p:nvPr>
            <p:ph type="body" idx="1"/>
          </p:nvPr>
        </p:nvSpPr>
        <p:spPr>
          <a:xfrm>
            <a:off x="228600" y="4800600"/>
            <a:ext cx="8734425" cy="1828800"/>
          </a:xfrm>
        </p:spPr>
        <p:txBody>
          <a:bodyPr/>
          <a:lstStyle/>
          <a:p>
            <a:pPr eaLnBrk="1" hangingPunct="1">
              <a:buFont typeface="Wingdings" pitchFamily="1" charset="2"/>
              <a:buChar char="Ø"/>
              <a:defRPr/>
            </a:pPr>
            <a:r>
              <a:rPr lang="en-US" dirty="0" smtClean="0"/>
              <a:t>After spent fuel rods are cooled considerably, they are sometimes moved to dry-storage containers made of steel or concrete.</a:t>
            </a:r>
          </a:p>
        </p:txBody>
      </p:sp>
      <p:sp>
        <p:nvSpPr>
          <p:cNvPr id="122885" name="Text Box 5"/>
          <p:cNvSpPr txBox="1">
            <a:spLocks noChangeArrowheads="1"/>
          </p:cNvSpPr>
          <p:nvPr/>
        </p:nvSpPr>
        <p:spPr bwMode="auto">
          <a:xfrm>
            <a:off x="7543800" y="6540500"/>
            <a:ext cx="14954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dirty="0">
                <a:effectLst>
                  <a:outerShdw blurRad="38100" dist="38100" dir="2700000" algn="tl">
                    <a:srgbClr val="000000"/>
                  </a:outerShdw>
                </a:effectLst>
                <a:latin typeface="Arial" charset="0"/>
              </a:rPr>
              <a:t>Figure 16-17</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1618"/>
          <p:cNvPicPr>
            <a:picLocks noChangeAspect="1" noChangeArrowheads="1"/>
          </p:cNvPicPr>
          <p:nvPr/>
        </p:nvPicPr>
        <p:blipFill>
          <a:blip r:embed="rId3" cstate="print"/>
          <a:srcRect/>
          <a:stretch>
            <a:fillRect/>
          </a:stretch>
        </p:blipFill>
        <p:spPr bwMode="auto">
          <a:xfrm>
            <a:off x="152400" y="-4763"/>
            <a:ext cx="8902700" cy="6819901"/>
          </a:xfrm>
          <a:prstGeom prst="rect">
            <a:avLst/>
          </a:prstGeom>
          <a:noFill/>
          <a:ln w="9525">
            <a:noFill/>
            <a:miter lim="800000"/>
            <a:headEnd/>
            <a:tailEnd/>
          </a:ln>
        </p:spPr>
      </p:pic>
      <p:sp>
        <p:nvSpPr>
          <p:cNvPr id="49155" name="Rectangle 3" hidden="1"/>
          <p:cNvSpPr>
            <a:spLocks noGrp="1" noChangeArrowheads="1"/>
          </p:cNvSpPr>
          <p:nvPr>
            <p:ph type="title"/>
          </p:nvPr>
        </p:nvSpPr>
        <p:spPr/>
        <p:txBody>
          <a:bodyPr/>
          <a:lstStyle/>
          <a:p>
            <a:pPr eaLnBrk="1" hangingPunct="1"/>
            <a:r>
              <a:rPr lang="en-US" sz="1500" dirty="0" smtClean="0"/>
              <a:t>	</a:t>
            </a:r>
          </a:p>
        </p:txBody>
      </p:sp>
      <p:sp>
        <p:nvSpPr>
          <p:cNvPr id="49156" name="Rectangle 4"/>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dirty="0"/>
              <a:t>Fig. 16-18, p. 373</a:t>
            </a:r>
          </a:p>
        </p:txBody>
      </p:sp>
      <p:sp>
        <p:nvSpPr>
          <p:cNvPr id="49157" name="Text Box 5"/>
          <p:cNvSpPr txBox="1">
            <a:spLocks noChangeArrowheads="1"/>
          </p:cNvSpPr>
          <p:nvPr/>
        </p:nvSpPr>
        <p:spPr bwMode="auto">
          <a:xfrm>
            <a:off x="7038975" y="241300"/>
            <a:ext cx="1978025" cy="549275"/>
          </a:xfrm>
          <a:prstGeom prst="rect">
            <a:avLst/>
          </a:prstGeom>
          <a:noFill/>
          <a:ln w="9525">
            <a:noFill/>
            <a:miter lim="800000"/>
            <a:headEnd/>
            <a:tailEnd/>
          </a:ln>
        </p:spPr>
        <p:txBody>
          <a:bodyPr>
            <a:spAutoFit/>
          </a:bodyPr>
          <a:lstStyle/>
          <a:p>
            <a:pPr eaLnBrk="1" hangingPunct="1"/>
            <a:r>
              <a:rPr lang="en-US" sz="1500" b="1" dirty="0">
                <a:solidFill>
                  <a:srgbClr val="000000"/>
                </a:solidFill>
              </a:rPr>
              <a:t>Decommissioning of reactor</a:t>
            </a:r>
          </a:p>
        </p:txBody>
      </p:sp>
      <p:sp>
        <p:nvSpPr>
          <p:cNvPr id="49158" name="Text Box 6"/>
          <p:cNvSpPr txBox="1">
            <a:spLocks noChangeArrowheads="1"/>
          </p:cNvSpPr>
          <p:nvPr/>
        </p:nvSpPr>
        <p:spPr bwMode="auto">
          <a:xfrm>
            <a:off x="1219200" y="365125"/>
            <a:ext cx="1955800" cy="320675"/>
          </a:xfrm>
          <a:prstGeom prst="rect">
            <a:avLst/>
          </a:prstGeom>
          <a:noFill/>
          <a:ln w="9525">
            <a:noFill/>
            <a:miter lim="800000"/>
            <a:headEnd/>
            <a:tailEnd/>
          </a:ln>
        </p:spPr>
        <p:txBody>
          <a:bodyPr>
            <a:spAutoFit/>
          </a:bodyPr>
          <a:lstStyle/>
          <a:p>
            <a:pPr eaLnBrk="1" hangingPunct="1"/>
            <a:r>
              <a:rPr lang="en-US" sz="1500" b="1" dirty="0">
                <a:solidFill>
                  <a:srgbClr val="000000"/>
                </a:solidFill>
              </a:rPr>
              <a:t>Fuel assemblies</a:t>
            </a:r>
          </a:p>
        </p:txBody>
      </p:sp>
      <p:sp>
        <p:nvSpPr>
          <p:cNvPr id="49159" name="Text Box 7"/>
          <p:cNvSpPr txBox="1">
            <a:spLocks noChangeArrowheads="1"/>
          </p:cNvSpPr>
          <p:nvPr/>
        </p:nvSpPr>
        <p:spPr bwMode="auto">
          <a:xfrm>
            <a:off x="3733800" y="1066800"/>
            <a:ext cx="1041400" cy="320675"/>
          </a:xfrm>
          <a:prstGeom prst="rect">
            <a:avLst/>
          </a:prstGeom>
          <a:noFill/>
          <a:ln w="9525">
            <a:noFill/>
            <a:miter lim="800000"/>
            <a:headEnd/>
            <a:tailEnd/>
          </a:ln>
        </p:spPr>
        <p:txBody>
          <a:bodyPr>
            <a:spAutoFit/>
          </a:bodyPr>
          <a:lstStyle/>
          <a:p>
            <a:pPr eaLnBrk="1" hangingPunct="1"/>
            <a:r>
              <a:rPr lang="en-US" sz="1500" b="1" dirty="0">
                <a:solidFill>
                  <a:srgbClr val="000000"/>
                </a:solidFill>
              </a:rPr>
              <a:t>Reactor</a:t>
            </a:r>
          </a:p>
        </p:txBody>
      </p:sp>
      <p:sp>
        <p:nvSpPr>
          <p:cNvPr id="49160" name="Text Box 8"/>
          <p:cNvSpPr txBox="1">
            <a:spLocks noChangeArrowheads="1"/>
          </p:cNvSpPr>
          <p:nvPr/>
        </p:nvSpPr>
        <p:spPr bwMode="auto">
          <a:xfrm>
            <a:off x="0" y="1143000"/>
            <a:ext cx="1295400" cy="549275"/>
          </a:xfrm>
          <a:prstGeom prst="rect">
            <a:avLst/>
          </a:prstGeom>
          <a:noFill/>
          <a:ln w="9525">
            <a:noFill/>
            <a:miter lim="800000"/>
            <a:headEnd/>
            <a:tailEnd/>
          </a:ln>
        </p:spPr>
        <p:txBody>
          <a:bodyPr>
            <a:spAutoFit/>
          </a:bodyPr>
          <a:lstStyle/>
          <a:p>
            <a:pPr eaLnBrk="1" hangingPunct="1"/>
            <a:r>
              <a:rPr lang="en-US" sz="1500" b="1" dirty="0">
                <a:solidFill>
                  <a:srgbClr val="000000"/>
                </a:solidFill>
              </a:rPr>
              <a:t>Enrichment of UF</a:t>
            </a:r>
            <a:r>
              <a:rPr lang="en-US" sz="1500" b="1" baseline="-25000" dirty="0">
                <a:solidFill>
                  <a:srgbClr val="000000"/>
                </a:solidFill>
              </a:rPr>
              <a:t>6</a:t>
            </a:r>
          </a:p>
        </p:txBody>
      </p:sp>
      <p:sp>
        <p:nvSpPr>
          <p:cNvPr id="126985" name="Text Box 9"/>
          <p:cNvSpPr txBox="1">
            <a:spLocks noChangeArrowheads="1"/>
          </p:cNvSpPr>
          <p:nvPr/>
        </p:nvSpPr>
        <p:spPr bwMode="auto">
          <a:xfrm>
            <a:off x="1371600" y="1385888"/>
            <a:ext cx="1892300" cy="320675"/>
          </a:xfrm>
          <a:prstGeom prst="rect">
            <a:avLst/>
          </a:prstGeom>
          <a:noFill/>
          <a:ln w="9525">
            <a:noFill/>
            <a:miter lim="800000"/>
            <a:headEnd/>
            <a:tailEnd/>
          </a:ln>
          <a:effectLst/>
        </p:spPr>
        <p:txBody>
          <a:bodyPr>
            <a:spAutoFit/>
          </a:bodyPr>
          <a:lstStyle/>
          <a:p>
            <a:pPr eaLnBrk="1" hangingPunct="1">
              <a:defRPr/>
            </a:pPr>
            <a:r>
              <a:rPr lang="en-US" sz="1500" b="1" dirty="0">
                <a:solidFill>
                  <a:srgbClr val="000000"/>
                </a:solidFill>
                <a:effectLst>
                  <a:outerShdw blurRad="38100" dist="38100" dir="2700000" algn="tl">
                    <a:srgbClr val="C0C0C0"/>
                  </a:outerShdw>
                </a:effectLst>
                <a:latin typeface="Arial" charset="0"/>
              </a:rPr>
              <a:t>Fuel fabrication</a:t>
            </a:r>
          </a:p>
        </p:txBody>
      </p:sp>
      <p:sp>
        <p:nvSpPr>
          <p:cNvPr id="126986" name="Text Box 10"/>
          <p:cNvSpPr txBox="1">
            <a:spLocks noChangeArrowheads="1"/>
          </p:cNvSpPr>
          <p:nvPr/>
        </p:nvSpPr>
        <p:spPr bwMode="auto">
          <a:xfrm>
            <a:off x="2259013" y="1660525"/>
            <a:ext cx="2770187" cy="777875"/>
          </a:xfrm>
          <a:prstGeom prst="rect">
            <a:avLst/>
          </a:prstGeom>
          <a:noFill/>
          <a:ln w="9525">
            <a:noFill/>
            <a:miter lim="800000"/>
            <a:headEnd/>
            <a:tailEnd/>
          </a:ln>
          <a:effectLst/>
        </p:spPr>
        <p:txBody>
          <a:bodyPr>
            <a:spAutoFit/>
          </a:bodyPr>
          <a:lstStyle/>
          <a:p>
            <a:pPr eaLnBrk="1" hangingPunct="1">
              <a:defRPr/>
            </a:pPr>
            <a:r>
              <a:rPr lang="en-US" sz="1500" b="1" dirty="0">
                <a:solidFill>
                  <a:srgbClr val="000000"/>
                </a:solidFill>
                <a:effectLst>
                  <a:outerShdw blurRad="38100" dist="38100" dir="2700000" algn="tl">
                    <a:srgbClr val="C0C0C0"/>
                  </a:outerShdw>
                </a:effectLst>
                <a:latin typeface="Arial" charset="0"/>
              </a:rPr>
              <a:t>(conversion of enriched UF</a:t>
            </a:r>
            <a:r>
              <a:rPr lang="en-US" sz="1500" b="1" baseline="-25000" dirty="0">
                <a:solidFill>
                  <a:srgbClr val="000000"/>
                </a:solidFill>
                <a:effectLst>
                  <a:outerShdw blurRad="38100" dist="38100" dir="2700000" algn="tl">
                    <a:srgbClr val="C0C0C0"/>
                  </a:outerShdw>
                </a:effectLst>
                <a:latin typeface="Arial" charset="0"/>
              </a:rPr>
              <a:t>6</a:t>
            </a:r>
            <a:r>
              <a:rPr lang="en-US" sz="1500" b="1" dirty="0">
                <a:solidFill>
                  <a:srgbClr val="000000"/>
                </a:solidFill>
                <a:effectLst>
                  <a:outerShdw blurRad="38100" dist="38100" dir="2700000" algn="tl">
                    <a:srgbClr val="C0C0C0"/>
                  </a:outerShdw>
                </a:effectLst>
                <a:latin typeface="Arial" charset="0"/>
              </a:rPr>
              <a:t> to UO</a:t>
            </a:r>
            <a:r>
              <a:rPr lang="en-US" sz="1500" b="1" baseline="-25000" dirty="0">
                <a:solidFill>
                  <a:srgbClr val="000000"/>
                </a:solidFill>
                <a:effectLst>
                  <a:outerShdw blurRad="38100" dist="38100" dir="2700000" algn="tl">
                    <a:srgbClr val="C0C0C0"/>
                  </a:outerShdw>
                </a:effectLst>
                <a:latin typeface="Arial" charset="0"/>
              </a:rPr>
              <a:t>2</a:t>
            </a:r>
            <a:r>
              <a:rPr lang="en-US" sz="1500" b="1" dirty="0">
                <a:solidFill>
                  <a:srgbClr val="000000"/>
                </a:solidFill>
                <a:effectLst>
                  <a:outerShdw blurRad="38100" dist="38100" dir="2700000" algn="tl">
                    <a:srgbClr val="C0C0C0"/>
                  </a:outerShdw>
                </a:effectLst>
                <a:latin typeface="Arial" charset="0"/>
              </a:rPr>
              <a:t> and fabrication of fuel assemblies)</a:t>
            </a:r>
          </a:p>
        </p:txBody>
      </p:sp>
      <p:sp>
        <p:nvSpPr>
          <p:cNvPr id="126987" name="Text Box 11"/>
          <p:cNvSpPr txBox="1">
            <a:spLocks noChangeArrowheads="1"/>
          </p:cNvSpPr>
          <p:nvPr/>
        </p:nvSpPr>
        <p:spPr bwMode="auto">
          <a:xfrm>
            <a:off x="5638800" y="2193925"/>
            <a:ext cx="2203450" cy="1235075"/>
          </a:xfrm>
          <a:prstGeom prst="rect">
            <a:avLst/>
          </a:prstGeom>
          <a:noFill/>
          <a:ln w="9525">
            <a:noFill/>
            <a:miter lim="800000"/>
            <a:headEnd/>
            <a:tailEnd/>
          </a:ln>
          <a:effectLst/>
        </p:spPr>
        <p:txBody>
          <a:bodyPr>
            <a:spAutoFit/>
          </a:bodyPr>
          <a:lstStyle/>
          <a:p>
            <a:pPr eaLnBrk="1" hangingPunct="1">
              <a:defRPr/>
            </a:pPr>
            <a:r>
              <a:rPr lang="en-US" sz="1500" b="1" dirty="0">
                <a:solidFill>
                  <a:srgbClr val="000000"/>
                </a:solidFill>
                <a:effectLst>
                  <a:outerShdw blurRad="38100" dist="38100" dir="2700000" algn="tl">
                    <a:srgbClr val="C0C0C0"/>
                  </a:outerShdw>
                </a:effectLst>
                <a:latin typeface="Arial" charset="0"/>
              </a:rPr>
              <a:t>Temporary storage of spent fuel assemblies underwater or in dry casks</a:t>
            </a:r>
          </a:p>
        </p:txBody>
      </p:sp>
      <p:sp>
        <p:nvSpPr>
          <p:cNvPr id="49164" name="Text Box 12"/>
          <p:cNvSpPr txBox="1">
            <a:spLocks noChangeArrowheads="1"/>
          </p:cNvSpPr>
          <p:nvPr/>
        </p:nvSpPr>
        <p:spPr bwMode="auto">
          <a:xfrm>
            <a:off x="76200" y="2514600"/>
            <a:ext cx="1600200" cy="549275"/>
          </a:xfrm>
          <a:prstGeom prst="rect">
            <a:avLst/>
          </a:prstGeom>
          <a:noFill/>
          <a:ln w="9525">
            <a:noFill/>
            <a:miter lim="800000"/>
            <a:headEnd/>
            <a:tailEnd/>
          </a:ln>
        </p:spPr>
        <p:txBody>
          <a:bodyPr>
            <a:spAutoFit/>
          </a:bodyPr>
          <a:lstStyle/>
          <a:p>
            <a:pPr eaLnBrk="1" hangingPunct="1"/>
            <a:r>
              <a:rPr lang="en-US" sz="1500" b="1" dirty="0">
                <a:solidFill>
                  <a:srgbClr val="000000"/>
                </a:solidFill>
              </a:rPr>
              <a:t>Conversion of U</a:t>
            </a:r>
            <a:r>
              <a:rPr lang="en-US" sz="1500" b="1" baseline="-25000" dirty="0">
                <a:solidFill>
                  <a:srgbClr val="000000"/>
                </a:solidFill>
              </a:rPr>
              <a:t>3</a:t>
            </a:r>
            <a:r>
              <a:rPr lang="en-US" sz="1500" b="1" dirty="0">
                <a:solidFill>
                  <a:srgbClr val="000000"/>
                </a:solidFill>
              </a:rPr>
              <a:t>O</a:t>
            </a:r>
            <a:r>
              <a:rPr lang="en-US" sz="1500" b="1" baseline="-25000" dirty="0">
                <a:solidFill>
                  <a:srgbClr val="000000"/>
                </a:solidFill>
              </a:rPr>
              <a:t>8</a:t>
            </a:r>
            <a:r>
              <a:rPr lang="en-US" sz="1500" b="1" dirty="0">
                <a:solidFill>
                  <a:srgbClr val="000000"/>
                </a:solidFill>
              </a:rPr>
              <a:t> to UF</a:t>
            </a:r>
            <a:r>
              <a:rPr lang="en-US" sz="1500" b="1" baseline="-25000" dirty="0">
                <a:solidFill>
                  <a:srgbClr val="000000"/>
                </a:solidFill>
              </a:rPr>
              <a:t>6</a:t>
            </a:r>
          </a:p>
        </p:txBody>
      </p:sp>
      <p:sp>
        <p:nvSpPr>
          <p:cNvPr id="126989" name="Text Box 13"/>
          <p:cNvSpPr txBox="1">
            <a:spLocks noChangeArrowheads="1"/>
          </p:cNvSpPr>
          <p:nvPr/>
        </p:nvSpPr>
        <p:spPr bwMode="auto">
          <a:xfrm>
            <a:off x="2095500" y="2514600"/>
            <a:ext cx="2705100" cy="549275"/>
          </a:xfrm>
          <a:prstGeom prst="rect">
            <a:avLst/>
          </a:prstGeom>
          <a:noFill/>
          <a:ln w="9525">
            <a:noFill/>
            <a:miter lim="800000"/>
            <a:headEnd/>
            <a:tailEnd/>
          </a:ln>
          <a:effectLst/>
        </p:spPr>
        <p:txBody>
          <a:bodyPr>
            <a:spAutoFit/>
          </a:bodyPr>
          <a:lstStyle/>
          <a:p>
            <a:pPr eaLnBrk="1" hangingPunct="1">
              <a:defRPr/>
            </a:pPr>
            <a:r>
              <a:rPr lang="pt-BR" sz="1500" b="1">
                <a:solidFill>
                  <a:srgbClr val="000000"/>
                </a:solidFill>
                <a:effectLst>
                  <a:outerShdw blurRad="38100" dist="38100" dir="2700000" algn="tl">
                    <a:srgbClr val="C0C0C0"/>
                  </a:outerShdw>
                </a:effectLst>
                <a:latin typeface="Arial" charset="0"/>
              </a:rPr>
              <a:t>Uranium-235 as UF</a:t>
            </a:r>
            <a:r>
              <a:rPr lang="pt-BR" sz="1500" b="1" baseline="-25000">
                <a:solidFill>
                  <a:srgbClr val="000000"/>
                </a:solidFill>
                <a:effectLst>
                  <a:outerShdw blurRad="38100" dist="38100" dir="2700000" algn="tl">
                    <a:srgbClr val="C0C0C0"/>
                  </a:outerShdw>
                </a:effectLst>
                <a:latin typeface="Arial" charset="0"/>
              </a:rPr>
              <a:t>6</a:t>
            </a:r>
            <a:r>
              <a:rPr lang="pt-BR" sz="1500" b="1">
                <a:solidFill>
                  <a:srgbClr val="000000"/>
                </a:solidFill>
                <a:effectLst>
                  <a:outerShdw blurRad="38100" dist="38100" dir="2700000" algn="tl">
                    <a:srgbClr val="C0C0C0"/>
                  </a:outerShdw>
                </a:effectLst>
                <a:latin typeface="Arial" charset="0"/>
              </a:rPr>
              <a:t> </a:t>
            </a:r>
            <a:br>
              <a:rPr lang="pt-BR" sz="1500" b="1">
                <a:solidFill>
                  <a:srgbClr val="000000"/>
                </a:solidFill>
                <a:effectLst>
                  <a:outerShdw blurRad="38100" dist="38100" dir="2700000" algn="tl">
                    <a:srgbClr val="C0C0C0"/>
                  </a:outerShdw>
                </a:effectLst>
                <a:latin typeface="Arial" charset="0"/>
              </a:rPr>
            </a:br>
            <a:r>
              <a:rPr lang="pt-BR" sz="1500" b="1">
                <a:solidFill>
                  <a:srgbClr val="000000"/>
                </a:solidFill>
                <a:effectLst>
                  <a:outerShdw blurRad="38100" dist="38100" dir="2700000" algn="tl">
                    <a:srgbClr val="C0C0C0"/>
                  </a:outerShdw>
                </a:effectLst>
                <a:latin typeface="Arial" charset="0"/>
              </a:rPr>
              <a:t>Plutonium-239 as PuO</a:t>
            </a:r>
            <a:r>
              <a:rPr lang="pt-BR" sz="1500" b="1" baseline="-25000">
                <a:solidFill>
                  <a:srgbClr val="000000"/>
                </a:solidFill>
                <a:effectLst>
                  <a:outerShdw blurRad="38100" dist="38100" dir="2700000" algn="tl">
                    <a:srgbClr val="C0C0C0"/>
                  </a:outerShdw>
                </a:effectLst>
                <a:latin typeface="Arial" charset="0"/>
              </a:rPr>
              <a:t>2</a:t>
            </a:r>
            <a:endParaRPr lang="en-US" sz="1500" b="1" baseline="-25000" dirty="0">
              <a:solidFill>
                <a:srgbClr val="000000"/>
              </a:solidFill>
              <a:effectLst>
                <a:outerShdw blurRad="38100" dist="38100" dir="2700000" algn="tl">
                  <a:srgbClr val="C0C0C0"/>
                </a:outerShdw>
              </a:effectLst>
              <a:latin typeface="Arial" charset="0"/>
            </a:endParaRPr>
          </a:p>
        </p:txBody>
      </p:sp>
      <p:sp>
        <p:nvSpPr>
          <p:cNvPr id="126990" name="Text Box 14"/>
          <p:cNvSpPr txBox="1">
            <a:spLocks noChangeArrowheads="1"/>
          </p:cNvSpPr>
          <p:nvPr/>
        </p:nvSpPr>
        <p:spPr bwMode="auto">
          <a:xfrm>
            <a:off x="4365625" y="2984500"/>
            <a:ext cx="1625600" cy="549275"/>
          </a:xfrm>
          <a:prstGeom prst="rect">
            <a:avLst/>
          </a:prstGeom>
          <a:noFill/>
          <a:ln w="9525">
            <a:noFill/>
            <a:miter lim="800000"/>
            <a:headEnd/>
            <a:tailEnd/>
          </a:ln>
          <a:effectLst/>
        </p:spPr>
        <p:txBody>
          <a:bodyPr>
            <a:spAutoFit/>
          </a:bodyPr>
          <a:lstStyle/>
          <a:p>
            <a:pPr eaLnBrk="1" hangingPunct="1">
              <a:defRPr/>
            </a:pPr>
            <a:r>
              <a:rPr lang="en-US" sz="1500" b="1" dirty="0">
                <a:solidFill>
                  <a:srgbClr val="000000"/>
                </a:solidFill>
                <a:effectLst>
                  <a:outerShdw blurRad="38100" dist="38100" dir="2700000" algn="tl">
                    <a:srgbClr val="C0C0C0"/>
                  </a:outerShdw>
                </a:effectLst>
                <a:latin typeface="Arial" charset="0"/>
              </a:rPr>
              <a:t>Spent fuel reprocessing</a:t>
            </a:r>
          </a:p>
        </p:txBody>
      </p:sp>
      <p:sp>
        <p:nvSpPr>
          <p:cNvPr id="126991" name="Text Box 15"/>
          <p:cNvSpPr txBox="1">
            <a:spLocks noChangeArrowheads="1"/>
          </p:cNvSpPr>
          <p:nvPr/>
        </p:nvSpPr>
        <p:spPr bwMode="auto">
          <a:xfrm>
            <a:off x="1673225" y="3773488"/>
            <a:ext cx="2260600" cy="549275"/>
          </a:xfrm>
          <a:prstGeom prst="rect">
            <a:avLst/>
          </a:prstGeom>
          <a:noFill/>
          <a:ln w="9525">
            <a:noFill/>
            <a:miter lim="800000"/>
            <a:headEnd/>
            <a:tailEnd/>
          </a:ln>
          <a:effectLst/>
        </p:spPr>
        <p:txBody>
          <a:bodyPr>
            <a:spAutoFit/>
          </a:bodyPr>
          <a:lstStyle/>
          <a:p>
            <a:pPr eaLnBrk="1" hangingPunct="1">
              <a:defRPr/>
            </a:pPr>
            <a:r>
              <a:rPr lang="en-US" sz="1500" b="1" dirty="0">
                <a:solidFill>
                  <a:srgbClr val="000000"/>
                </a:solidFill>
                <a:effectLst>
                  <a:outerShdw blurRad="38100" dist="38100" dir="2700000" algn="tl">
                    <a:srgbClr val="C0C0C0"/>
                  </a:outerShdw>
                </a:effectLst>
                <a:latin typeface="Arial" charset="0"/>
              </a:rPr>
              <a:t>Low-level radiation with long half-life</a:t>
            </a:r>
          </a:p>
        </p:txBody>
      </p:sp>
      <p:sp>
        <p:nvSpPr>
          <p:cNvPr id="49168" name="Text Box 16"/>
          <p:cNvSpPr txBox="1">
            <a:spLocks noChangeArrowheads="1"/>
          </p:cNvSpPr>
          <p:nvPr/>
        </p:nvSpPr>
        <p:spPr bwMode="auto">
          <a:xfrm>
            <a:off x="5562600" y="4784725"/>
            <a:ext cx="1828800" cy="1235075"/>
          </a:xfrm>
          <a:prstGeom prst="rect">
            <a:avLst/>
          </a:prstGeom>
          <a:noFill/>
          <a:ln w="9525">
            <a:noFill/>
            <a:miter lim="800000"/>
            <a:headEnd/>
            <a:tailEnd/>
          </a:ln>
        </p:spPr>
        <p:txBody>
          <a:bodyPr>
            <a:spAutoFit/>
          </a:bodyPr>
          <a:lstStyle/>
          <a:p>
            <a:pPr algn="r" eaLnBrk="1" hangingPunct="1"/>
            <a:r>
              <a:rPr lang="en-US" sz="1500" b="1" dirty="0">
                <a:solidFill>
                  <a:srgbClr val="FFFFFF"/>
                </a:solidFill>
              </a:rPr>
              <a:t>Geologic disposal of moderate &amp; high-level radioactive wastes</a:t>
            </a:r>
          </a:p>
        </p:txBody>
      </p:sp>
      <p:sp>
        <p:nvSpPr>
          <p:cNvPr id="49169" name="Text Box 17"/>
          <p:cNvSpPr txBox="1">
            <a:spLocks noChangeArrowheads="1"/>
          </p:cNvSpPr>
          <p:nvPr/>
        </p:nvSpPr>
        <p:spPr bwMode="auto">
          <a:xfrm>
            <a:off x="2286000" y="5737225"/>
            <a:ext cx="2857500" cy="320675"/>
          </a:xfrm>
          <a:prstGeom prst="rect">
            <a:avLst/>
          </a:prstGeom>
          <a:noFill/>
          <a:ln w="9525">
            <a:noFill/>
            <a:miter lim="800000"/>
            <a:headEnd/>
            <a:tailEnd/>
          </a:ln>
        </p:spPr>
        <p:txBody>
          <a:bodyPr>
            <a:spAutoFit/>
          </a:bodyPr>
          <a:lstStyle/>
          <a:p>
            <a:pPr eaLnBrk="1" hangingPunct="1"/>
            <a:r>
              <a:rPr lang="en-US" sz="1500" b="1" dirty="0">
                <a:solidFill>
                  <a:srgbClr val="000000"/>
                </a:solidFill>
              </a:rPr>
              <a:t>Open fuel cycle today</a:t>
            </a:r>
          </a:p>
        </p:txBody>
      </p:sp>
      <p:sp>
        <p:nvSpPr>
          <p:cNvPr id="49170" name="Rectangle 18"/>
          <p:cNvSpPr>
            <a:spLocks noChangeArrowheads="1"/>
          </p:cNvSpPr>
          <p:nvPr/>
        </p:nvSpPr>
        <p:spPr bwMode="auto">
          <a:xfrm>
            <a:off x="2286000" y="6003925"/>
            <a:ext cx="2322513" cy="320675"/>
          </a:xfrm>
          <a:prstGeom prst="rect">
            <a:avLst/>
          </a:prstGeom>
          <a:noFill/>
          <a:ln w="9525">
            <a:noFill/>
            <a:miter lim="800000"/>
            <a:headEnd/>
            <a:tailEnd/>
          </a:ln>
        </p:spPr>
        <p:txBody>
          <a:bodyPr wrap="none">
            <a:spAutoFit/>
          </a:bodyPr>
          <a:lstStyle/>
          <a:p>
            <a:pPr eaLnBrk="1" hangingPunct="1"/>
            <a:r>
              <a:rPr lang="en-US" sz="1500" b="1" dirty="0">
                <a:solidFill>
                  <a:srgbClr val="000000"/>
                </a:solidFill>
              </a:rPr>
              <a:t>“Closed” end fuel cycle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en-US" dirty="0" smtClean="0"/>
              <a:t>What Happened to Nuclear Power?</a:t>
            </a:r>
          </a:p>
        </p:txBody>
      </p:sp>
      <p:sp>
        <p:nvSpPr>
          <p:cNvPr id="129027" name="Rectangle 3"/>
          <p:cNvSpPr>
            <a:spLocks noGrp="1" noChangeArrowheads="1"/>
          </p:cNvSpPr>
          <p:nvPr>
            <p:ph type="body" idx="1"/>
          </p:nvPr>
        </p:nvSpPr>
        <p:spPr/>
        <p:txBody>
          <a:bodyPr/>
          <a:lstStyle/>
          <a:p>
            <a:pPr eaLnBrk="1" hangingPunct="1">
              <a:buFont typeface="Wingdings" pitchFamily="1" charset="2"/>
              <a:buChar char="Ø"/>
              <a:defRPr/>
            </a:pPr>
            <a:r>
              <a:rPr lang="en-US" dirty="0" smtClean="0"/>
              <a:t>After more than 50 years of development and enormous government subsidies, nuclear power has not lived up to its promise because:</a:t>
            </a:r>
          </a:p>
          <a:p>
            <a:pPr lvl="1" eaLnBrk="1" hangingPunct="1">
              <a:buFont typeface="Wingdings" pitchFamily="1" charset="2"/>
              <a:buChar char="l"/>
              <a:defRPr/>
            </a:pPr>
            <a:r>
              <a:rPr lang="en-US" dirty="0" smtClean="0"/>
              <a:t>Multi billion-dollar construction costs.</a:t>
            </a:r>
          </a:p>
          <a:p>
            <a:pPr lvl="1" eaLnBrk="1" hangingPunct="1">
              <a:buFont typeface="Wingdings" pitchFamily="1" charset="2"/>
              <a:buChar char="l"/>
              <a:defRPr/>
            </a:pPr>
            <a:r>
              <a:rPr lang="en-US" dirty="0" smtClean="0"/>
              <a:t>Higher operation costs and more malfunctions than expected.</a:t>
            </a:r>
          </a:p>
          <a:p>
            <a:pPr lvl="1" eaLnBrk="1" hangingPunct="1">
              <a:buFont typeface="Wingdings" pitchFamily="1" charset="2"/>
              <a:buChar char="l"/>
              <a:defRPr/>
            </a:pPr>
            <a:r>
              <a:rPr lang="en-US" dirty="0" smtClean="0"/>
              <a:t>Poor management.</a:t>
            </a:r>
          </a:p>
          <a:p>
            <a:pPr lvl="1" eaLnBrk="1" hangingPunct="1">
              <a:buFont typeface="Wingdings" pitchFamily="1" charset="2"/>
              <a:buChar char="l"/>
              <a:defRPr/>
            </a:pPr>
            <a:r>
              <a:rPr lang="en-US" dirty="0" smtClean="0"/>
              <a:t>Public concerns about safety and stricter government safety regulations.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28600" y="68263"/>
            <a:ext cx="8763000" cy="1608137"/>
          </a:xfrm>
        </p:spPr>
        <p:txBody>
          <a:bodyPr/>
          <a:lstStyle/>
          <a:p>
            <a:pPr eaLnBrk="1" hangingPunct="1">
              <a:defRPr/>
            </a:pPr>
            <a:r>
              <a:rPr lang="en-US" dirty="0" smtClean="0"/>
              <a:t>Case Study: The Chernobyl Nuclear Power Plant Accident</a:t>
            </a:r>
          </a:p>
        </p:txBody>
      </p:sp>
      <p:sp>
        <p:nvSpPr>
          <p:cNvPr id="131075" name="Rectangle 3"/>
          <p:cNvSpPr>
            <a:spLocks noGrp="1" noChangeArrowheads="1"/>
          </p:cNvSpPr>
          <p:nvPr>
            <p:ph type="body" idx="1"/>
          </p:nvPr>
        </p:nvSpPr>
        <p:spPr>
          <a:xfrm>
            <a:off x="228600" y="1828800"/>
            <a:ext cx="8734425" cy="4800600"/>
          </a:xfrm>
        </p:spPr>
        <p:txBody>
          <a:bodyPr/>
          <a:lstStyle/>
          <a:p>
            <a:pPr eaLnBrk="1" hangingPunct="1">
              <a:buFont typeface="Wingdings" pitchFamily="1" charset="2"/>
              <a:buChar char="Ø"/>
              <a:defRPr/>
            </a:pPr>
            <a:r>
              <a:rPr lang="en-US" dirty="0" smtClean="0"/>
              <a:t>The world’s worst nuclear power plant accident until recently occurred in 1986 in Ukraine.</a:t>
            </a:r>
          </a:p>
          <a:p>
            <a:pPr eaLnBrk="1" hangingPunct="1">
              <a:buFont typeface="Wingdings" pitchFamily="1" charset="2"/>
              <a:buChar char="Ø"/>
              <a:defRPr/>
            </a:pPr>
            <a:r>
              <a:rPr lang="en-US" dirty="0" smtClean="0"/>
              <a:t>The disaster was caused by _______ _______ _______ and _______ _______.</a:t>
            </a:r>
          </a:p>
          <a:p>
            <a:pPr eaLnBrk="1" hangingPunct="1">
              <a:buFont typeface="Wingdings" pitchFamily="1" charset="2"/>
              <a:buChar char="Ø"/>
              <a:defRPr/>
            </a:pPr>
            <a:r>
              <a:rPr lang="en-US" dirty="0" smtClean="0"/>
              <a:t>By 2005, 56 people had died from radiation released.</a:t>
            </a:r>
          </a:p>
          <a:p>
            <a:pPr lvl="1" eaLnBrk="1" hangingPunct="1">
              <a:buFont typeface="Wingdings" pitchFamily="1" charset="2"/>
              <a:buChar char="l"/>
              <a:defRPr/>
            </a:pPr>
            <a:r>
              <a:rPr lang="en-US" dirty="0" smtClean="0"/>
              <a:t>4,000 more are expected from thyroid cancer and leukemia.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en-US" dirty="0" smtClean="0"/>
              <a:t>Animation: Chernobyl Fallout</a:t>
            </a:r>
          </a:p>
        </p:txBody>
      </p:sp>
      <p:pic>
        <p:nvPicPr>
          <p:cNvPr id="52227" name="Picture 3" descr="chernobyl_fallout"/>
          <p:cNvPicPr>
            <a:picLocks noChangeAspect="1" noChangeArrowheads="1"/>
          </p:cNvPicPr>
          <p:nvPr/>
        </p:nvPicPr>
        <p:blipFill>
          <a:blip r:embed="rId3" cstate="print"/>
          <a:srcRect/>
          <a:stretch>
            <a:fillRect/>
          </a:stretch>
        </p:blipFill>
        <p:spPr bwMode="auto">
          <a:xfrm>
            <a:off x="1881188" y="1939925"/>
            <a:ext cx="5380037" cy="2976563"/>
          </a:xfrm>
          <a:prstGeom prst="rect">
            <a:avLst/>
          </a:prstGeom>
          <a:noFill/>
          <a:ln w="9525">
            <a:noFill/>
            <a:miter lim="800000"/>
            <a:headEnd/>
            <a:tailEnd/>
          </a:ln>
        </p:spPr>
      </p:pic>
      <p:sp>
        <p:nvSpPr>
          <p:cNvPr id="52228" name="Text Box 4">
            <a:hlinkClick r:id="rId4"/>
          </p:cNvPr>
          <p:cNvSpPr txBox="1">
            <a:spLocks noChangeArrowheads="1"/>
          </p:cNvSpPr>
          <p:nvPr/>
        </p:nvSpPr>
        <p:spPr bwMode="auto">
          <a:xfrm>
            <a:off x="3844925" y="5483225"/>
            <a:ext cx="1454150" cy="641350"/>
          </a:xfrm>
          <a:prstGeom prst="rect">
            <a:avLst/>
          </a:prstGeom>
          <a:gradFill rotWithShape="0">
            <a:gsLst>
              <a:gs pos="0">
                <a:srgbClr val="125708"/>
              </a:gs>
              <a:gs pos="50000">
                <a:srgbClr val="26BC12"/>
              </a:gs>
              <a:gs pos="100000">
                <a:srgbClr val="125708"/>
              </a:gs>
            </a:gsLst>
            <a:lin ang="5400000" scaled="1"/>
          </a:gradFill>
          <a:ln w="9525">
            <a:noFill/>
            <a:miter lim="800000"/>
            <a:headEnd/>
            <a:tailEnd/>
          </a:ln>
        </p:spPr>
        <p:txBody>
          <a:bodyPr wrap="none" anchor="ctr">
            <a:spAutoFit/>
          </a:bodyPr>
          <a:lstStyle/>
          <a:p>
            <a:pPr algn="ctr"/>
            <a:r>
              <a:rPr lang="en-US" sz="1800" dirty="0"/>
              <a:t>PLAY</a:t>
            </a:r>
          </a:p>
          <a:p>
            <a:pPr algn="ctr"/>
            <a:r>
              <a:rPr lang="en-US" sz="1800" dirty="0"/>
              <a:t>ANIMATION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066800"/>
            <a:ext cx="8734425" cy="2362200"/>
          </a:xfrm>
        </p:spPr>
        <p:txBody>
          <a:bodyPr/>
          <a:lstStyle/>
          <a:p>
            <a:r>
              <a:rPr lang="en-US" dirty="0" smtClean="0">
                <a:hlinkClick r:id="rId2"/>
              </a:rPr>
              <a:t>Japan's Nuclear Power Plant Disaster</a:t>
            </a:r>
            <a:endParaRPr lang="en-US" dirty="0"/>
          </a:p>
        </p:txBody>
      </p:sp>
      <p:pic>
        <p:nvPicPr>
          <p:cNvPr id="1026" name="Picture 2" descr="http://i.dailymail.co.uk/i/pix/2011/03/15/article-1366341-0B2D7BFA00000578-51_964x678.jpg"/>
          <p:cNvPicPr>
            <a:picLocks noChangeAspect="1" noChangeArrowheads="1"/>
          </p:cNvPicPr>
          <p:nvPr/>
        </p:nvPicPr>
        <p:blipFill>
          <a:blip r:embed="rId3" cstate="print"/>
          <a:srcRect/>
          <a:stretch>
            <a:fillRect/>
          </a:stretch>
        </p:blipFill>
        <p:spPr bwMode="auto">
          <a:xfrm>
            <a:off x="1447800" y="1676400"/>
            <a:ext cx="6286500" cy="4419600"/>
          </a:xfrm>
          <a:prstGeom prst="rect">
            <a:avLst/>
          </a:prstGeom>
          <a:noFill/>
        </p:spPr>
      </p:pic>
      <p:sp>
        <p:nvSpPr>
          <p:cNvPr id="5" name="TextBox 4"/>
          <p:cNvSpPr txBox="1"/>
          <p:nvPr/>
        </p:nvSpPr>
        <p:spPr>
          <a:xfrm>
            <a:off x="1524000" y="6096000"/>
            <a:ext cx="7620000" cy="646331"/>
          </a:xfrm>
          <a:prstGeom prst="rect">
            <a:avLst/>
          </a:prstGeom>
          <a:noFill/>
        </p:spPr>
        <p:txBody>
          <a:bodyPr wrap="square" rtlCol="0">
            <a:spAutoFit/>
          </a:bodyPr>
          <a:lstStyle/>
          <a:p>
            <a:r>
              <a:rPr lang="en-US" sz="1800" dirty="0" smtClean="0"/>
              <a:t>http://www.dailymail.co.uk/news/article-1366341/Japan-tsumani-earthquake-America-nuclear-accident-radiation-alert.html</a:t>
            </a:r>
            <a:endParaRPr lang="en-US"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title"/>
          </p:nvPr>
        </p:nvSpPr>
        <p:spPr>
          <a:xfrm>
            <a:off x="152400" y="-76200"/>
            <a:ext cx="8839200" cy="1684338"/>
          </a:xfrm>
        </p:spPr>
        <p:txBody>
          <a:bodyPr/>
          <a:lstStyle/>
          <a:p>
            <a:pPr eaLnBrk="1" hangingPunct="1">
              <a:defRPr/>
            </a:pPr>
            <a:r>
              <a:rPr lang="en-US" dirty="0" smtClean="0"/>
              <a:t>NUCLEAR ENERGY</a:t>
            </a:r>
          </a:p>
        </p:txBody>
      </p:sp>
      <p:sp>
        <p:nvSpPr>
          <p:cNvPr id="135172" name="Rectangle 4"/>
          <p:cNvSpPr>
            <a:spLocks noGrp="1" noChangeArrowheads="1"/>
          </p:cNvSpPr>
          <p:nvPr>
            <p:ph type="body" idx="1"/>
          </p:nvPr>
        </p:nvSpPr>
        <p:spPr>
          <a:xfrm>
            <a:off x="152400" y="1676400"/>
            <a:ext cx="8810625" cy="4953000"/>
          </a:xfrm>
        </p:spPr>
        <p:txBody>
          <a:bodyPr/>
          <a:lstStyle/>
          <a:p>
            <a:pPr eaLnBrk="1" hangingPunct="1">
              <a:buFont typeface="Wingdings" pitchFamily="1" charset="2"/>
              <a:buChar char="Ø"/>
              <a:defRPr/>
            </a:pPr>
            <a:r>
              <a:rPr lang="en-US" dirty="0" smtClean="0"/>
              <a:t>In 1995, the World Bank said nuclear power is too costly and risky.</a:t>
            </a:r>
          </a:p>
          <a:p>
            <a:pPr eaLnBrk="1" hangingPunct="1">
              <a:buFont typeface="Wingdings" pitchFamily="1" charset="2"/>
              <a:buChar char="Ø"/>
              <a:defRPr/>
            </a:pPr>
            <a:r>
              <a:rPr lang="en-US" dirty="0" smtClean="0"/>
              <a:t>In 2006, it was found that several U.S. reactors in New York and New Mexico were leaking radioactive tritium into groundwater.</a:t>
            </a:r>
          </a:p>
        </p:txBody>
      </p:sp>
      <p:sp>
        <p:nvSpPr>
          <p:cNvPr id="135173" name="Text Box 5"/>
          <p:cNvSpPr txBox="1">
            <a:spLocks noChangeArrowheads="1"/>
          </p:cNvSpPr>
          <p:nvPr/>
        </p:nvSpPr>
        <p:spPr bwMode="auto">
          <a:xfrm>
            <a:off x="7543800" y="6540500"/>
            <a:ext cx="14954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dirty="0">
                <a:effectLst>
                  <a:outerShdw blurRad="38100" dist="38100" dir="2700000" algn="tl">
                    <a:srgbClr val="000000"/>
                  </a:outerShdw>
                </a:effectLst>
                <a:latin typeface="Arial" charset="0"/>
              </a:rPr>
              <a:t>Figure 16-19</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52400" y="1143000"/>
            <a:ext cx="8763000" cy="5715000"/>
          </a:xfrm>
          <a:prstGeom prst="rect">
            <a:avLst/>
          </a:prstGeom>
          <a:solidFill>
            <a:srgbClr val="FFFDD6"/>
          </a:solidFill>
          <a:ln w="19050">
            <a:noFill/>
            <a:miter lim="800000"/>
            <a:headEnd/>
            <a:tailEnd/>
          </a:ln>
        </p:spPr>
        <p:txBody>
          <a:bodyPr wrap="none" anchor="ctr"/>
          <a:lstStyle/>
          <a:p>
            <a:endParaRPr lang="en-US" dirty="0"/>
          </a:p>
        </p:txBody>
      </p:sp>
      <p:pic>
        <p:nvPicPr>
          <p:cNvPr id="54275" name="Picture 3" descr="1619"/>
          <p:cNvPicPr>
            <a:picLocks noChangeAspect="1" noChangeArrowheads="1"/>
          </p:cNvPicPr>
          <p:nvPr/>
        </p:nvPicPr>
        <p:blipFill>
          <a:blip r:embed="rId3" cstate="print"/>
          <a:srcRect/>
          <a:stretch>
            <a:fillRect/>
          </a:stretch>
        </p:blipFill>
        <p:spPr bwMode="auto">
          <a:xfrm>
            <a:off x="2517775" y="0"/>
            <a:ext cx="4125913" cy="6858000"/>
          </a:xfrm>
          <a:prstGeom prst="rect">
            <a:avLst/>
          </a:prstGeom>
          <a:noFill/>
          <a:ln w="9525">
            <a:noFill/>
            <a:miter lim="800000"/>
            <a:headEnd/>
            <a:tailEnd/>
          </a:ln>
        </p:spPr>
      </p:pic>
      <p:sp>
        <p:nvSpPr>
          <p:cNvPr id="54276" name="Rectangle 4" hidden="1"/>
          <p:cNvSpPr>
            <a:spLocks noGrp="1" noChangeArrowheads="1"/>
          </p:cNvSpPr>
          <p:nvPr>
            <p:ph type="title"/>
          </p:nvPr>
        </p:nvSpPr>
        <p:spPr/>
        <p:txBody>
          <a:bodyPr/>
          <a:lstStyle/>
          <a:p>
            <a:pPr eaLnBrk="1" hangingPunct="1"/>
            <a:r>
              <a:rPr lang="en-US" dirty="0" smtClean="0"/>
              <a:t>	</a:t>
            </a:r>
          </a:p>
        </p:txBody>
      </p:sp>
      <p:sp>
        <p:nvSpPr>
          <p:cNvPr id="54277" name="Rectangle 5"/>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dirty="0"/>
              <a:t>Fig. 16-19, p. 376</a:t>
            </a:r>
          </a:p>
        </p:txBody>
      </p:sp>
      <p:sp>
        <p:nvSpPr>
          <p:cNvPr id="54278" name="Text Box 6"/>
          <p:cNvSpPr txBox="1">
            <a:spLocks noChangeArrowheads="1"/>
          </p:cNvSpPr>
          <p:nvPr/>
        </p:nvSpPr>
        <p:spPr bwMode="auto">
          <a:xfrm>
            <a:off x="3911600" y="0"/>
            <a:ext cx="1346200" cy="366713"/>
          </a:xfrm>
          <a:prstGeom prst="rect">
            <a:avLst/>
          </a:prstGeom>
          <a:noFill/>
          <a:ln w="9525">
            <a:noFill/>
            <a:miter lim="800000"/>
            <a:headEnd/>
            <a:tailEnd/>
          </a:ln>
        </p:spPr>
        <p:txBody>
          <a:bodyPr>
            <a:spAutoFit/>
          </a:bodyPr>
          <a:lstStyle/>
          <a:p>
            <a:pPr eaLnBrk="1" hangingPunct="1"/>
            <a:r>
              <a:rPr lang="pt-BR" sz="1800" b="1">
                <a:solidFill>
                  <a:srgbClr val="0087B8"/>
                </a:solidFill>
              </a:rPr>
              <a:t>Trade-Offs</a:t>
            </a:r>
            <a:endParaRPr lang="en-US" sz="1800" b="1" dirty="0">
              <a:solidFill>
                <a:srgbClr val="0087B8"/>
              </a:solidFill>
            </a:endParaRPr>
          </a:p>
        </p:txBody>
      </p:sp>
      <p:sp>
        <p:nvSpPr>
          <p:cNvPr id="54279" name="Text Box 7"/>
          <p:cNvSpPr txBox="1">
            <a:spLocks noChangeArrowheads="1"/>
          </p:cNvSpPr>
          <p:nvPr/>
        </p:nvSpPr>
        <p:spPr bwMode="auto">
          <a:xfrm>
            <a:off x="3014663" y="365125"/>
            <a:ext cx="3205162" cy="320675"/>
          </a:xfrm>
          <a:prstGeom prst="rect">
            <a:avLst/>
          </a:prstGeom>
          <a:noFill/>
          <a:ln w="9525">
            <a:noFill/>
            <a:miter lim="800000"/>
            <a:headEnd/>
            <a:tailEnd/>
          </a:ln>
        </p:spPr>
        <p:txBody>
          <a:bodyPr>
            <a:spAutoFit/>
          </a:bodyPr>
          <a:lstStyle/>
          <a:p>
            <a:pPr eaLnBrk="1" hangingPunct="1"/>
            <a:r>
              <a:rPr lang="en-US" sz="1500" b="1" dirty="0">
                <a:solidFill>
                  <a:srgbClr val="0088CE"/>
                </a:solidFill>
              </a:rPr>
              <a:t>Conventional Nuclear Fuel Cycle </a:t>
            </a:r>
          </a:p>
        </p:txBody>
      </p:sp>
      <p:sp>
        <p:nvSpPr>
          <p:cNvPr id="54280" name="Text Box 8"/>
          <p:cNvSpPr txBox="1">
            <a:spLocks noChangeArrowheads="1"/>
          </p:cNvSpPr>
          <p:nvPr/>
        </p:nvSpPr>
        <p:spPr bwMode="auto">
          <a:xfrm>
            <a:off x="2536825" y="822325"/>
            <a:ext cx="1323975" cy="320675"/>
          </a:xfrm>
          <a:prstGeom prst="rect">
            <a:avLst/>
          </a:prstGeom>
          <a:noFill/>
          <a:ln w="9525">
            <a:noFill/>
            <a:miter lim="800000"/>
            <a:headEnd/>
            <a:tailEnd/>
          </a:ln>
        </p:spPr>
        <p:txBody>
          <a:bodyPr>
            <a:spAutoFit/>
          </a:bodyPr>
          <a:lstStyle/>
          <a:p>
            <a:pPr eaLnBrk="1" hangingPunct="1"/>
            <a:r>
              <a:rPr lang="en-US" sz="1500" b="1" dirty="0">
                <a:solidFill>
                  <a:srgbClr val="FFFBDF"/>
                </a:solidFill>
              </a:rPr>
              <a:t>Advantages </a:t>
            </a:r>
          </a:p>
        </p:txBody>
      </p:sp>
      <p:sp>
        <p:nvSpPr>
          <p:cNvPr id="54281" name="Text Box 9"/>
          <p:cNvSpPr txBox="1">
            <a:spLocks noChangeArrowheads="1"/>
          </p:cNvSpPr>
          <p:nvPr/>
        </p:nvSpPr>
        <p:spPr bwMode="auto">
          <a:xfrm>
            <a:off x="4892675" y="822325"/>
            <a:ext cx="1589088" cy="320675"/>
          </a:xfrm>
          <a:prstGeom prst="rect">
            <a:avLst/>
          </a:prstGeom>
          <a:noFill/>
          <a:ln w="9525">
            <a:noFill/>
            <a:miter lim="800000"/>
            <a:headEnd/>
            <a:tailEnd/>
          </a:ln>
        </p:spPr>
        <p:txBody>
          <a:bodyPr>
            <a:spAutoFit/>
          </a:bodyPr>
          <a:lstStyle/>
          <a:p>
            <a:pPr eaLnBrk="1" hangingPunct="1"/>
            <a:r>
              <a:rPr lang="en-US" sz="1500" b="1" dirty="0">
                <a:solidFill>
                  <a:srgbClr val="FFFBDF"/>
                </a:solidFill>
              </a:rPr>
              <a:t>Disadvantages </a:t>
            </a:r>
          </a:p>
        </p:txBody>
      </p:sp>
      <p:sp>
        <p:nvSpPr>
          <p:cNvPr id="54282" name="Text Box 10"/>
          <p:cNvSpPr txBox="1">
            <a:spLocks noChangeArrowheads="1"/>
          </p:cNvSpPr>
          <p:nvPr/>
        </p:nvSpPr>
        <p:spPr bwMode="auto">
          <a:xfrm>
            <a:off x="228600" y="1143000"/>
            <a:ext cx="3578225"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Large fuel supply</a:t>
            </a:r>
          </a:p>
        </p:txBody>
      </p:sp>
      <p:sp>
        <p:nvSpPr>
          <p:cNvPr id="54283" name="Text Box 11"/>
          <p:cNvSpPr txBox="1">
            <a:spLocks noChangeArrowheads="1"/>
          </p:cNvSpPr>
          <p:nvPr/>
        </p:nvSpPr>
        <p:spPr bwMode="auto">
          <a:xfrm>
            <a:off x="5029200" y="1150938"/>
            <a:ext cx="3967163" cy="915987"/>
          </a:xfrm>
          <a:prstGeom prst="rect">
            <a:avLst/>
          </a:prstGeom>
          <a:noFill/>
          <a:ln w="9525">
            <a:noFill/>
            <a:miter lim="800000"/>
            <a:headEnd/>
            <a:tailEnd/>
          </a:ln>
        </p:spPr>
        <p:txBody>
          <a:bodyPr>
            <a:spAutoFit/>
          </a:bodyPr>
          <a:lstStyle/>
          <a:p>
            <a:pPr eaLnBrk="1" hangingPunct="1"/>
            <a:r>
              <a:rPr lang="en-US" sz="1800" b="1" dirty="0">
                <a:solidFill>
                  <a:srgbClr val="292425"/>
                </a:solidFill>
              </a:rPr>
              <a:t>Cannot compete economically without huge government subsidies</a:t>
            </a:r>
          </a:p>
        </p:txBody>
      </p:sp>
      <p:sp>
        <p:nvSpPr>
          <p:cNvPr id="54284" name="Text Box 12"/>
          <p:cNvSpPr txBox="1">
            <a:spLocks noChangeArrowheads="1"/>
          </p:cNvSpPr>
          <p:nvPr/>
        </p:nvSpPr>
        <p:spPr bwMode="auto">
          <a:xfrm>
            <a:off x="228600" y="1863725"/>
            <a:ext cx="3238500" cy="641350"/>
          </a:xfrm>
          <a:prstGeom prst="rect">
            <a:avLst/>
          </a:prstGeom>
          <a:noFill/>
          <a:ln w="9525">
            <a:noFill/>
            <a:miter lim="800000"/>
            <a:headEnd/>
            <a:tailEnd/>
          </a:ln>
        </p:spPr>
        <p:txBody>
          <a:bodyPr>
            <a:spAutoFit/>
          </a:bodyPr>
          <a:lstStyle/>
          <a:p>
            <a:pPr eaLnBrk="1" hangingPunct="1"/>
            <a:r>
              <a:rPr lang="en-US" sz="1800" b="1" dirty="0">
                <a:solidFill>
                  <a:srgbClr val="292425"/>
                </a:solidFill>
              </a:rPr>
              <a:t>Low environmental impact (without accidents)</a:t>
            </a:r>
          </a:p>
        </p:txBody>
      </p:sp>
      <p:sp>
        <p:nvSpPr>
          <p:cNvPr id="54285" name="Text Box 13"/>
          <p:cNvSpPr txBox="1">
            <a:spLocks noChangeArrowheads="1"/>
          </p:cNvSpPr>
          <p:nvPr/>
        </p:nvSpPr>
        <p:spPr bwMode="auto">
          <a:xfrm>
            <a:off x="5029200" y="2144713"/>
            <a:ext cx="3868738" cy="366712"/>
          </a:xfrm>
          <a:prstGeom prst="rect">
            <a:avLst/>
          </a:prstGeom>
          <a:noFill/>
          <a:ln w="9525">
            <a:noFill/>
            <a:miter lim="800000"/>
            <a:headEnd/>
            <a:tailEnd/>
          </a:ln>
        </p:spPr>
        <p:txBody>
          <a:bodyPr>
            <a:spAutoFit/>
          </a:bodyPr>
          <a:lstStyle/>
          <a:p>
            <a:pPr eaLnBrk="1" hangingPunct="1"/>
            <a:r>
              <a:rPr lang="en-US" sz="1800" b="1" dirty="0">
                <a:solidFill>
                  <a:srgbClr val="292425"/>
                </a:solidFill>
              </a:rPr>
              <a:t>Low net energy yield</a:t>
            </a:r>
          </a:p>
        </p:txBody>
      </p:sp>
      <p:sp>
        <p:nvSpPr>
          <p:cNvPr id="54286" name="Text Box 14"/>
          <p:cNvSpPr txBox="1">
            <a:spLocks noChangeArrowheads="1"/>
          </p:cNvSpPr>
          <p:nvPr/>
        </p:nvSpPr>
        <p:spPr bwMode="auto">
          <a:xfrm>
            <a:off x="5029200" y="2589213"/>
            <a:ext cx="3675063" cy="641350"/>
          </a:xfrm>
          <a:prstGeom prst="rect">
            <a:avLst/>
          </a:prstGeom>
          <a:noFill/>
          <a:ln w="9525">
            <a:noFill/>
            <a:miter lim="800000"/>
            <a:headEnd/>
            <a:tailEnd/>
          </a:ln>
        </p:spPr>
        <p:txBody>
          <a:bodyPr>
            <a:spAutoFit/>
          </a:bodyPr>
          <a:lstStyle/>
          <a:p>
            <a:pPr eaLnBrk="1" hangingPunct="1"/>
            <a:r>
              <a:rPr lang="en-US" sz="1800" b="1" dirty="0">
                <a:solidFill>
                  <a:srgbClr val="292425"/>
                </a:solidFill>
              </a:rPr>
              <a:t>High environmental impact (with major accidents)</a:t>
            </a:r>
          </a:p>
        </p:txBody>
      </p:sp>
      <p:sp>
        <p:nvSpPr>
          <p:cNvPr id="54287" name="Text Box 15"/>
          <p:cNvSpPr txBox="1">
            <a:spLocks noChangeArrowheads="1"/>
          </p:cNvSpPr>
          <p:nvPr/>
        </p:nvSpPr>
        <p:spPr bwMode="auto">
          <a:xfrm>
            <a:off x="228600" y="2732088"/>
            <a:ext cx="3756025" cy="366712"/>
          </a:xfrm>
          <a:prstGeom prst="rect">
            <a:avLst/>
          </a:prstGeom>
          <a:noFill/>
          <a:ln w="9525">
            <a:noFill/>
            <a:miter lim="800000"/>
            <a:headEnd/>
            <a:tailEnd/>
          </a:ln>
        </p:spPr>
        <p:txBody>
          <a:bodyPr>
            <a:spAutoFit/>
          </a:bodyPr>
          <a:lstStyle/>
          <a:p>
            <a:pPr eaLnBrk="1" hangingPunct="1"/>
            <a:r>
              <a:rPr lang="en-US" sz="1800" b="1" dirty="0">
                <a:solidFill>
                  <a:srgbClr val="292425"/>
                </a:solidFill>
              </a:rPr>
              <a:t>Emits 1/6 as much CO</a:t>
            </a:r>
            <a:r>
              <a:rPr lang="en-US" sz="1800" b="1" baseline="-25000" dirty="0">
                <a:solidFill>
                  <a:srgbClr val="292425"/>
                </a:solidFill>
              </a:rPr>
              <a:t>2</a:t>
            </a:r>
            <a:r>
              <a:rPr lang="en-US" sz="1800" b="1" dirty="0">
                <a:solidFill>
                  <a:srgbClr val="292425"/>
                </a:solidFill>
              </a:rPr>
              <a:t> as coal</a:t>
            </a:r>
          </a:p>
        </p:txBody>
      </p:sp>
      <p:sp>
        <p:nvSpPr>
          <p:cNvPr id="54288" name="Text Box 16"/>
          <p:cNvSpPr txBox="1">
            <a:spLocks noChangeArrowheads="1"/>
          </p:cNvSpPr>
          <p:nvPr/>
        </p:nvSpPr>
        <p:spPr bwMode="auto">
          <a:xfrm>
            <a:off x="5029200" y="3309938"/>
            <a:ext cx="4105275" cy="641350"/>
          </a:xfrm>
          <a:prstGeom prst="rect">
            <a:avLst/>
          </a:prstGeom>
          <a:noFill/>
          <a:ln w="9525">
            <a:noFill/>
            <a:miter lim="800000"/>
            <a:headEnd/>
            <a:tailEnd/>
          </a:ln>
        </p:spPr>
        <p:txBody>
          <a:bodyPr>
            <a:spAutoFit/>
          </a:bodyPr>
          <a:lstStyle/>
          <a:p>
            <a:pPr eaLnBrk="1" hangingPunct="1"/>
            <a:r>
              <a:rPr lang="en-US" sz="1800" b="1" dirty="0">
                <a:solidFill>
                  <a:srgbClr val="292425"/>
                </a:solidFill>
              </a:rPr>
              <a:t>Catastrophic accidents can </a:t>
            </a:r>
            <a:br>
              <a:rPr lang="en-US" sz="1800" b="1" dirty="0">
                <a:solidFill>
                  <a:srgbClr val="292425"/>
                </a:solidFill>
              </a:rPr>
            </a:br>
            <a:r>
              <a:rPr lang="en-US" sz="1800" b="1" dirty="0">
                <a:solidFill>
                  <a:srgbClr val="292425"/>
                </a:solidFill>
              </a:rPr>
              <a:t>happen (Chernobyl)</a:t>
            </a:r>
          </a:p>
        </p:txBody>
      </p:sp>
      <p:sp>
        <p:nvSpPr>
          <p:cNvPr id="54289" name="Text Box 17"/>
          <p:cNvSpPr txBox="1">
            <a:spLocks noChangeArrowheads="1"/>
          </p:cNvSpPr>
          <p:nvPr/>
        </p:nvSpPr>
        <p:spPr bwMode="auto">
          <a:xfrm>
            <a:off x="228600" y="3325813"/>
            <a:ext cx="3130550" cy="915987"/>
          </a:xfrm>
          <a:prstGeom prst="rect">
            <a:avLst/>
          </a:prstGeom>
          <a:noFill/>
          <a:ln w="9525">
            <a:noFill/>
            <a:miter lim="800000"/>
            <a:headEnd/>
            <a:tailEnd/>
          </a:ln>
        </p:spPr>
        <p:txBody>
          <a:bodyPr>
            <a:spAutoFit/>
          </a:bodyPr>
          <a:lstStyle/>
          <a:p>
            <a:pPr eaLnBrk="1" hangingPunct="1"/>
            <a:r>
              <a:rPr lang="en-US" sz="1800" b="1" dirty="0">
                <a:solidFill>
                  <a:srgbClr val="292425"/>
                </a:solidFill>
              </a:rPr>
              <a:t>Moderate land disruption and water pollution (without accidents)</a:t>
            </a:r>
          </a:p>
        </p:txBody>
      </p:sp>
      <p:sp>
        <p:nvSpPr>
          <p:cNvPr id="54290" name="Text Box 18"/>
          <p:cNvSpPr txBox="1">
            <a:spLocks noChangeArrowheads="1"/>
          </p:cNvSpPr>
          <p:nvPr/>
        </p:nvSpPr>
        <p:spPr bwMode="auto">
          <a:xfrm>
            <a:off x="5029200" y="4029075"/>
            <a:ext cx="4044950" cy="1190625"/>
          </a:xfrm>
          <a:prstGeom prst="rect">
            <a:avLst/>
          </a:prstGeom>
          <a:noFill/>
          <a:ln w="9525">
            <a:noFill/>
            <a:miter lim="800000"/>
            <a:headEnd/>
            <a:tailEnd/>
          </a:ln>
        </p:spPr>
        <p:txBody>
          <a:bodyPr>
            <a:spAutoFit/>
          </a:bodyPr>
          <a:lstStyle/>
          <a:p>
            <a:pPr eaLnBrk="1" hangingPunct="1"/>
            <a:r>
              <a:rPr lang="en-US" sz="1800" b="1" dirty="0">
                <a:solidFill>
                  <a:srgbClr val="292425"/>
                </a:solidFill>
              </a:rPr>
              <a:t>No widely acceptable solution for long-term storage of radioactive wastes and decommissioning worn-out plants</a:t>
            </a:r>
          </a:p>
        </p:txBody>
      </p:sp>
      <p:sp>
        <p:nvSpPr>
          <p:cNvPr id="54291" name="Text Box 19"/>
          <p:cNvSpPr txBox="1">
            <a:spLocks noChangeArrowheads="1"/>
          </p:cNvSpPr>
          <p:nvPr/>
        </p:nvSpPr>
        <p:spPr bwMode="auto">
          <a:xfrm>
            <a:off x="228600" y="4468813"/>
            <a:ext cx="3005138" cy="366712"/>
          </a:xfrm>
          <a:prstGeom prst="rect">
            <a:avLst/>
          </a:prstGeom>
          <a:noFill/>
          <a:ln w="9525">
            <a:noFill/>
            <a:miter lim="800000"/>
            <a:headEnd/>
            <a:tailEnd/>
          </a:ln>
        </p:spPr>
        <p:txBody>
          <a:bodyPr>
            <a:spAutoFit/>
          </a:bodyPr>
          <a:lstStyle/>
          <a:p>
            <a:pPr eaLnBrk="1" hangingPunct="1"/>
            <a:r>
              <a:rPr lang="en-US" sz="1800" b="1" dirty="0">
                <a:solidFill>
                  <a:srgbClr val="292425"/>
                </a:solidFill>
              </a:rPr>
              <a:t>Moderate land use</a:t>
            </a:r>
          </a:p>
        </p:txBody>
      </p:sp>
      <p:sp>
        <p:nvSpPr>
          <p:cNvPr id="54292" name="Text Box 20"/>
          <p:cNvSpPr txBox="1">
            <a:spLocks noChangeArrowheads="1"/>
          </p:cNvSpPr>
          <p:nvPr/>
        </p:nvSpPr>
        <p:spPr bwMode="auto">
          <a:xfrm>
            <a:off x="228600" y="5062538"/>
            <a:ext cx="3581400" cy="1190625"/>
          </a:xfrm>
          <a:prstGeom prst="rect">
            <a:avLst/>
          </a:prstGeom>
          <a:noFill/>
          <a:ln w="9525">
            <a:noFill/>
            <a:miter lim="800000"/>
            <a:headEnd/>
            <a:tailEnd/>
          </a:ln>
        </p:spPr>
        <p:txBody>
          <a:bodyPr>
            <a:spAutoFit/>
          </a:bodyPr>
          <a:lstStyle/>
          <a:p>
            <a:pPr eaLnBrk="1" hangingPunct="1"/>
            <a:r>
              <a:rPr lang="en-US" sz="1800" b="1" dirty="0">
                <a:solidFill>
                  <a:srgbClr val="292425"/>
                </a:solidFill>
              </a:rPr>
              <a:t>Low risk of accidents because of multiple safety systems (except for 15 Chernobyl-type reactors)</a:t>
            </a:r>
          </a:p>
        </p:txBody>
      </p:sp>
      <p:sp>
        <p:nvSpPr>
          <p:cNvPr id="54293" name="Text Box 21"/>
          <p:cNvSpPr txBox="1">
            <a:spLocks noChangeArrowheads="1"/>
          </p:cNvSpPr>
          <p:nvPr/>
        </p:nvSpPr>
        <p:spPr bwMode="auto">
          <a:xfrm>
            <a:off x="5029200" y="5297488"/>
            <a:ext cx="3540125" cy="366712"/>
          </a:xfrm>
          <a:prstGeom prst="rect">
            <a:avLst/>
          </a:prstGeom>
          <a:noFill/>
          <a:ln w="9525">
            <a:noFill/>
            <a:miter lim="800000"/>
            <a:headEnd/>
            <a:tailEnd/>
          </a:ln>
        </p:spPr>
        <p:txBody>
          <a:bodyPr>
            <a:spAutoFit/>
          </a:bodyPr>
          <a:lstStyle/>
          <a:p>
            <a:pPr eaLnBrk="1" hangingPunct="1"/>
            <a:r>
              <a:rPr lang="en-US" sz="1800" b="1" dirty="0">
                <a:solidFill>
                  <a:srgbClr val="292425"/>
                </a:solidFill>
              </a:rPr>
              <a:t>Subject to terrorist attacks</a:t>
            </a:r>
          </a:p>
        </p:txBody>
      </p:sp>
      <p:sp>
        <p:nvSpPr>
          <p:cNvPr id="54294" name="Text Box 22"/>
          <p:cNvSpPr txBox="1">
            <a:spLocks noChangeArrowheads="1"/>
          </p:cNvSpPr>
          <p:nvPr/>
        </p:nvSpPr>
        <p:spPr bwMode="auto">
          <a:xfrm>
            <a:off x="5029200" y="5743575"/>
            <a:ext cx="3892550" cy="915988"/>
          </a:xfrm>
          <a:prstGeom prst="rect">
            <a:avLst/>
          </a:prstGeom>
          <a:noFill/>
          <a:ln w="9525">
            <a:noFill/>
            <a:miter lim="800000"/>
            <a:headEnd/>
            <a:tailEnd/>
          </a:ln>
        </p:spPr>
        <p:txBody>
          <a:bodyPr>
            <a:spAutoFit/>
          </a:bodyPr>
          <a:lstStyle/>
          <a:p>
            <a:pPr eaLnBrk="1" hangingPunct="1"/>
            <a:r>
              <a:rPr lang="en-US" sz="1800" b="1" dirty="0">
                <a:solidFill>
                  <a:srgbClr val="292425"/>
                </a:solidFill>
              </a:rPr>
              <a:t>Spreads knowledge and technology for building </a:t>
            </a:r>
          </a:p>
          <a:p>
            <a:pPr eaLnBrk="1" hangingPunct="1"/>
            <a:r>
              <a:rPr lang="en-US" sz="1800" b="1" dirty="0">
                <a:solidFill>
                  <a:srgbClr val="292425"/>
                </a:solidFill>
              </a:rPr>
              <a:t>nuclear weapons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68263"/>
            <a:ext cx="8763000" cy="1531937"/>
          </a:xfrm>
        </p:spPr>
        <p:txBody>
          <a:bodyPr/>
          <a:lstStyle/>
          <a:p>
            <a:pPr eaLnBrk="1" hangingPunct="1">
              <a:defRPr/>
            </a:pPr>
            <a:r>
              <a:rPr lang="en-US" dirty="0" smtClean="0"/>
              <a:t>Core Case Study: </a:t>
            </a:r>
            <a:br>
              <a:rPr lang="en-US" dirty="0" smtClean="0"/>
            </a:br>
            <a:r>
              <a:rPr lang="en-US" dirty="0" smtClean="0"/>
              <a:t>How Long Will the Oil Party Last? </a:t>
            </a:r>
          </a:p>
        </p:txBody>
      </p:sp>
      <p:sp>
        <p:nvSpPr>
          <p:cNvPr id="17411" name="Rectangle 3"/>
          <p:cNvSpPr>
            <a:spLocks noGrp="1" noChangeArrowheads="1"/>
          </p:cNvSpPr>
          <p:nvPr>
            <p:ph type="body" idx="1"/>
          </p:nvPr>
        </p:nvSpPr>
        <p:spPr>
          <a:xfrm>
            <a:off x="381000" y="1752600"/>
            <a:ext cx="8353425" cy="4876800"/>
          </a:xfrm>
        </p:spPr>
        <p:txBody>
          <a:bodyPr/>
          <a:lstStyle/>
          <a:p>
            <a:pPr eaLnBrk="1" hangingPunct="1">
              <a:buFont typeface="Wingdings" pitchFamily="1" charset="2"/>
              <a:buChar char="Ø"/>
              <a:defRPr/>
            </a:pPr>
            <a:r>
              <a:rPr lang="en-US" dirty="0" smtClean="0"/>
              <a:t>Saudi Arabia could supply the world with oil for about 10 years.</a:t>
            </a:r>
          </a:p>
          <a:p>
            <a:pPr eaLnBrk="1" hangingPunct="1">
              <a:buFont typeface="Wingdings" pitchFamily="1" charset="2"/>
              <a:buChar char="Ø"/>
              <a:defRPr/>
            </a:pPr>
            <a:r>
              <a:rPr lang="en-US" dirty="0" smtClean="0"/>
              <a:t>The Alaska’s North Slope could meet the world oil demand for 6 months (U.S.: 3 years).</a:t>
            </a:r>
          </a:p>
          <a:p>
            <a:pPr eaLnBrk="1" hangingPunct="1">
              <a:buFont typeface="Wingdings" pitchFamily="1" charset="2"/>
              <a:buChar char="Ø"/>
              <a:defRPr/>
            </a:pPr>
            <a:r>
              <a:rPr lang="en-US" dirty="0" smtClean="0"/>
              <a:t>Alaska’s Arctic National Wildlife Refuge would meet the world demand for 1-5 months (U.S.: 7-25 months).</a:t>
            </a:r>
          </a:p>
          <a:p>
            <a:pPr eaLnBrk="1" hangingPunct="1">
              <a:buFont typeface="Wingdings" pitchFamily="1" charset="2"/>
              <a:buChar char="Ø"/>
              <a:defRPr/>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52400" y="1143000"/>
            <a:ext cx="8763000" cy="5715000"/>
          </a:xfrm>
          <a:prstGeom prst="rect">
            <a:avLst/>
          </a:prstGeom>
          <a:solidFill>
            <a:srgbClr val="FFFDD6"/>
          </a:solidFill>
          <a:ln w="19050">
            <a:noFill/>
            <a:miter lim="800000"/>
            <a:headEnd/>
            <a:tailEnd/>
          </a:ln>
        </p:spPr>
        <p:txBody>
          <a:bodyPr wrap="none" anchor="ctr"/>
          <a:lstStyle/>
          <a:p>
            <a:endParaRPr lang="en-US" dirty="0"/>
          </a:p>
        </p:txBody>
      </p:sp>
      <p:pic>
        <p:nvPicPr>
          <p:cNvPr id="55299" name="Picture 3" descr="1620"/>
          <p:cNvPicPr>
            <a:picLocks noChangeAspect="1" noChangeArrowheads="1"/>
          </p:cNvPicPr>
          <p:nvPr/>
        </p:nvPicPr>
        <p:blipFill>
          <a:blip r:embed="rId3" cstate="print"/>
          <a:srcRect/>
          <a:stretch>
            <a:fillRect/>
          </a:stretch>
        </p:blipFill>
        <p:spPr bwMode="auto">
          <a:xfrm>
            <a:off x="1939925" y="0"/>
            <a:ext cx="5286375" cy="6858000"/>
          </a:xfrm>
          <a:prstGeom prst="rect">
            <a:avLst/>
          </a:prstGeom>
          <a:noFill/>
          <a:ln w="9525">
            <a:noFill/>
            <a:miter lim="800000"/>
            <a:headEnd/>
            <a:tailEnd/>
          </a:ln>
        </p:spPr>
      </p:pic>
      <p:sp>
        <p:nvSpPr>
          <p:cNvPr id="55300" name="Rectangle 4" hidden="1"/>
          <p:cNvSpPr>
            <a:spLocks noGrp="1" noChangeArrowheads="1"/>
          </p:cNvSpPr>
          <p:nvPr>
            <p:ph type="title"/>
          </p:nvPr>
        </p:nvSpPr>
        <p:spPr/>
        <p:txBody>
          <a:bodyPr/>
          <a:lstStyle/>
          <a:p>
            <a:pPr eaLnBrk="1" hangingPunct="1"/>
            <a:r>
              <a:rPr lang="en-US" dirty="0" smtClean="0"/>
              <a:t>	</a:t>
            </a:r>
          </a:p>
        </p:txBody>
      </p:sp>
      <p:sp>
        <p:nvSpPr>
          <p:cNvPr id="55301" name="Rectangle 5"/>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dirty="0"/>
              <a:t>Fig. 16-20, p. 376</a:t>
            </a:r>
          </a:p>
        </p:txBody>
      </p:sp>
      <p:sp>
        <p:nvSpPr>
          <p:cNvPr id="55302" name="Text Box 6"/>
          <p:cNvSpPr txBox="1">
            <a:spLocks noChangeArrowheads="1"/>
          </p:cNvSpPr>
          <p:nvPr/>
        </p:nvSpPr>
        <p:spPr bwMode="auto">
          <a:xfrm>
            <a:off x="3606800" y="471488"/>
            <a:ext cx="2032000" cy="366712"/>
          </a:xfrm>
          <a:prstGeom prst="rect">
            <a:avLst/>
          </a:prstGeom>
          <a:noFill/>
          <a:ln w="9525">
            <a:noFill/>
            <a:miter lim="800000"/>
            <a:headEnd/>
            <a:tailEnd/>
          </a:ln>
        </p:spPr>
        <p:txBody>
          <a:bodyPr>
            <a:spAutoFit/>
          </a:bodyPr>
          <a:lstStyle/>
          <a:p>
            <a:pPr eaLnBrk="1" hangingPunct="1"/>
            <a:r>
              <a:rPr lang="en-US" sz="1800" b="1" dirty="0">
                <a:solidFill>
                  <a:srgbClr val="0088CE"/>
                </a:solidFill>
              </a:rPr>
              <a:t>Coal vs. Nuclear </a:t>
            </a:r>
          </a:p>
        </p:txBody>
      </p:sp>
      <p:sp>
        <p:nvSpPr>
          <p:cNvPr id="55303" name="Text Box 7"/>
          <p:cNvSpPr txBox="1">
            <a:spLocks noChangeArrowheads="1"/>
          </p:cNvSpPr>
          <p:nvPr/>
        </p:nvSpPr>
        <p:spPr bwMode="auto">
          <a:xfrm>
            <a:off x="3886200" y="0"/>
            <a:ext cx="1346200" cy="366713"/>
          </a:xfrm>
          <a:prstGeom prst="rect">
            <a:avLst/>
          </a:prstGeom>
          <a:noFill/>
          <a:ln w="9525">
            <a:noFill/>
            <a:miter lim="800000"/>
            <a:headEnd/>
            <a:tailEnd/>
          </a:ln>
        </p:spPr>
        <p:txBody>
          <a:bodyPr>
            <a:spAutoFit/>
          </a:bodyPr>
          <a:lstStyle/>
          <a:p>
            <a:pPr eaLnBrk="1" hangingPunct="1"/>
            <a:r>
              <a:rPr lang="pt-BR" sz="1800" b="1">
                <a:solidFill>
                  <a:srgbClr val="0087B8"/>
                </a:solidFill>
              </a:rPr>
              <a:t>Trade-Offs</a:t>
            </a:r>
            <a:endParaRPr lang="en-US" sz="1800" b="1" dirty="0">
              <a:solidFill>
                <a:srgbClr val="0087B8"/>
              </a:solidFill>
            </a:endParaRPr>
          </a:p>
        </p:txBody>
      </p:sp>
      <p:sp>
        <p:nvSpPr>
          <p:cNvPr id="55304" name="Text Box 8"/>
          <p:cNvSpPr txBox="1">
            <a:spLocks noChangeArrowheads="1"/>
          </p:cNvSpPr>
          <p:nvPr/>
        </p:nvSpPr>
        <p:spPr bwMode="auto">
          <a:xfrm>
            <a:off x="2057400" y="974725"/>
            <a:ext cx="749300" cy="366713"/>
          </a:xfrm>
          <a:prstGeom prst="rect">
            <a:avLst/>
          </a:prstGeom>
          <a:noFill/>
          <a:ln w="9525">
            <a:noFill/>
            <a:miter lim="800000"/>
            <a:headEnd/>
            <a:tailEnd/>
          </a:ln>
        </p:spPr>
        <p:txBody>
          <a:bodyPr>
            <a:spAutoFit/>
          </a:bodyPr>
          <a:lstStyle/>
          <a:p>
            <a:pPr eaLnBrk="1" hangingPunct="1"/>
            <a:r>
              <a:rPr lang="en-US" sz="1800" b="1" dirty="0">
                <a:solidFill>
                  <a:srgbClr val="FFFBDF"/>
                </a:solidFill>
              </a:rPr>
              <a:t>Coal </a:t>
            </a:r>
          </a:p>
        </p:txBody>
      </p:sp>
      <p:sp>
        <p:nvSpPr>
          <p:cNvPr id="55305" name="Text Box 9"/>
          <p:cNvSpPr txBox="1">
            <a:spLocks noChangeArrowheads="1"/>
          </p:cNvSpPr>
          <p:nvPr/>
        </p:nvSpPr>
        <p:spPr bwMode="auto">
          <a:xfrm>
            <a:off x="5180013" y="974725"/>
            <a:ext cx="1092200" cy="366713"/>
          </a:xfrm>
          <a:prstGeom prst="rect">
            <a:avLst/>
          </a:prstGeom>
          <a:noFill/>
          <a:ln w="9525">
            <a:noFill/>
            <a:miter lim="800000"/>
            <a:headEnd/>
            <a:tailEnd/>
          </a:ln>
        </p:spPr>
        <p:txBody>
          <a:bodyPr>
            <a:spAutoFit/>
          </a:bodyPr>
          <a:lstStyle/>
          <a:p>
            <a:pPr eaLnBrk="1" hangingPunct="1"/>
            <a:r>
              <a:rPr lang="en-US" sz="1800" b="1" dirty="0">
                <a:solidFill>
                  <a:srgbClr val="FFFBDF"/>
                </a:solidFill>
              </a:rPr>
              <a:t>Nuclear </a:t>
            </a:r>
          </a:p>
        </p:txBody>
      </p:sp>
      <p:sp>
        <p:nvSpPr>
          <p:cNvPr id="55306" name="Text Box 10"/>
          <p:cNvSpPr txBox="1">
            <a:spLocks noChangeArrowheads="1"/>
          </p:cNvSpPr>
          <p:nvPr/>
        </p:nvSpPr>
        <p:spPr bwMode="auto">
          <a:xfrm>
            <a:off x="368300" y="1493838"/>
            <a:ext cx="3036888" cy="366712"/>
          </a:xfrm>
          <a:prstGeom prst="rect">
            <a:avLst/>
          </a:prstGeom>
          <a:noFill/>
          <a:ln w="9525">
            <a:noFill/>
            <a:miter lim="800000"/>
            <a:headEnd/>
            <a:tailEnd/>
          </a:ln>
        </p:spPr>
        <p:txBody>
          <a:bodyPr>
            <a:spAutoFit/>
          </a:bodyPr>
          <a:lstStyle/>
          <a:p>
            <a:pPr eaLnBrk="1" hangingPunct="1"/>
            <a:r>
              <a:rPr lang="en-US" sz="1800" b="1" dirty="0">
                <a:solidFill>
                  <a:srgbClr val="000000"/>
                </a:solidFill>
              </a:rPr>
              <a:t>Ample supply</a:t>
            </a:r>
          </a:p>
        </p:txBody>
      </p:sp>
      <p:sp>
        <p:nvSpPr>
          <p:cNvPr id="55307" name="Text Box 11"/>
          <p:cNvSpPr txBox="1">
            <a:spLocks noChangeArrowheads="1"/>
          </p:cNvSpPr>
          <p:nvPr/>
        </p:nvSpPr>
        <p:spPr bwMode="auto">
          <a:xfrm>
            <a:off x="5257800" y="1476375"/>
            <a:ext cx="3048000" cy="366713"/>
          </a:xfrm>
          <a:prstGeom prst="rect">
            <a:avLst/>
          </a:prstGeom>
          <a:noFill/>
          <a:ln w="9525">
            <a:noFill/>
            <a:miter lim="800000"/>
            <a:headEnd/>
            <a:tailEnd/>
          </a:ln>
        </p:spPr>
        <p:txBody>
          <a:bodyPr>
            <a:spAutoFit/>
          </a:bodyPr>
          <a:lstStyle/>
          <a:p>
            <a:pPr eaLnBrk="1" hangingPunct="1"/>
            <a:r>
              <a:rPr lang="en-US" sz="1800" b="1" dirty="0">
                <a:solidFill>
                  <a:srgbClr val="000000"/>
                </a:solidFill>
              </a:rPr>
              <a:t>Ample supply of uranium</a:t>
            </a:r>
          </a:p>
        </p:txBody>
      </p:sp>
      <p:sp>
        <p:nvSpPr>
          <p:cNvPr id="55308" name="Text Box 12"/>
          <p:cNvSpPr txBox="1">
            <a:spLocks noChangeArrowheads="1"/>
          </p:cNvSpPr>
          <p:nvPr/>
        </p:nvSpPr>
        <p:spPr bwMode="auto">
          <a:xfrm>
            <a:off x="368300" y="2185988"/>
            <a:ext cx="3289300" cy="366712"/>
          </a:xfrm>
          <a:prstGeom prst="rect">
            <a:avLst/>
          </a:prstGeom>
          <a:noFill/>
          <a:ln w="9525">
            <a:noFill/>
            <a:miter lim="800000"/>
            <a:headEnd/>
            <a:tailEnd/>
          </a:ln>
        </p:spPr>
        <p:txBody>
          <a:bodyPr>
            <a:spAutoFit/>
          </a:bodyPr>
          <a:lstStyle/>
          <a:p>
            <a:pPr eaLnBrk="1" hangingPunct="1"/>
            <a:r>
              <a:rPr lang="en-US" sz="1800" b="1" dirty="0">
                <a:solidFill>
                  <a:srgbClr val="292425"/>
                </a:solidFill>
              </a:rPr>
              <a:t>High net energy yield</a:t>
            </a:r>
          </a:p>
        </p:txBody>
      </p:sp>
      <p:sp>
        <p:nvSpPr>
          <p:cNvPr id="55309" name="Text Box 13"/>
          <p:cNvSpPr txBox="1">
            <a:spLocks noChangeArrowheads="1"/>
          </p:cNvSpPr>
          <p:nvPr/>
        </p:nvSpPr>
        <p:spPr bwMode="auto">
          <a:xfrm>
            <a:off x="5257800" y="2078038"/>
            <a:ext cx="2713038" cy="366712"/>
          </a:xfrm>
          <a:prstGeom prst="rect">
            <a:avLst/>
          </a:prstGeom>
          <a:noFill/>
          <a:ln w="9525">
            <a:noFill/>
            <a:miter lim="800000"/>
            <a:headEnd/>
            <a:tailEnd/>
          </a:ln>
        </p:spPr>
        <p:txBody>
          <a:bodyPr>
            <a:spAutoFit/>
          </a:bodyPr>
          <a:lstStyle/>
          <a:p>
            <a:pPr eaLnBrk="1" hangingPunct="1"/>
            <a:r>
              <a:rPr lang="en-US" sz="1800" b="1" dirty="0">
                <a:solidFill>
                  <a:srgbClr val="000000"/>
                </a:solidFill>
              </a:rPr>
              <a:t>Low net energy yield</a:t>
            </a:r>
          </a:p>
        </p:txBody>
      </p:sp>
      <p:sp>
        <p:nvSpPr>
          <p:cNvPr id="55310" name="Text Box 14"/>
          <p:cNvSpPr txBox="1">
            <a:spLocks noChangeArrowheads="1"/>
          </p:cNvSpPr>
          <p:nvPr/>
        </p:nvSpPr>
        <p:spPr bwMode="auto">
          <a:xfrm>
            <a:off x="368300" y="2879725"/>
            <a:ext cx="2832100"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Very high air pollution</a:t>
            </a:r>
          </a:p>
        </p:txBody>
      </p:sp>
      <p:sp>
        <p:nvSpPr>
          <p:cNvPr id="55311" name="Text Box 15"/>
          <p:cNvSpPr txBox="1">
            <a:spLocks noChangeArrowheads="1"/>
          </p:cNvSpPr>
          <p:nvPr/>
        </p:nvSpPr>
        <p:spPr bwMode="auto">
          <a:xfrm>
            <a:off x="5257800" y="2679700"/>
            <a:ext cx="3165475" cy="641350"/>
          </a:xfrm>
          <a:prstGeom prst="rect">
            <a:avLst/>
          </a:prstGeom>
          <a:noFill/>
          <a:ln w="9525">
            <a:noFill/>
            <a:miter lim="800000"/>
            <a:headEnd/>
            <a:tailEnd/>
          </a:ln>
        </p:spPr>
        <p:txBody>
          <a:bodyPr>
            <a:spAutoFit/>
          </a:bodyPr>
          <a:lstStyle/>
          <a:p>
            <a:pPr eaLnBrk="1" hangingPunct="1"/>
            <a:r>
              <a:rPr lang="en-US" sz="1800" b="1" dirty="0">
                <a:solidFill>
                  <a:srgbClr val="000000"/>
                </a:solidFill>
              </a:rPr>
              <a:t>Low air pollution (mostly from fuel reprocessing)</a:t>
            </a:r>
          </a:p>
        </p:txBody>
      </p:sp>
      <p:sp>
        <p:nvSpPr>
          <p:cNvPr id="55312" name="Text Box 16"/>
          <p:cNvSpPr txBox="1">
            <a:spLocks noChangeArrowheads="1"/>
          </p:cNvSpPr>
          <p:nvPr/>
        </p:nvSpPr>
        <p:spPr bwMode="auto">
          <a:xfrm>
            <a:off x="368300" y="3573463"/>
            <a:ext cx="3644900" cy="366712"/>
          </a:xfrm>
          <a:prstGeom prst="rect">
            <a:avLst/>
          </a:prstGeom>
          <a:noFill/>
          <a:ln w="9525">
            <a:noFill/>
            <a:miter lim="800000"/>
            <a:headEnd/>
            <a:tailEnd/>
          </a:ln>
        </p:spPr>
        <p:txBody>
          <a:bodyPr>
            <a:spAutoFit/>
          </a:bodyPr>
          <a:lstStyle/>
          <a:p>
            <a:pPr eaLnBrk="1" hangingPunct="1"/>
            <a:r>
              <a:rPr lang="en-US" sz="1800" b="1" dirty="0">
                <a:solidFill>
                  <a:srgbClr val="000000"/>
                </a:solidFill>
              </a:rPr>
              <a:t>High CO</a:t>
            </a:r>
            <a:r>
              <a:rPr lang="en-US" sz="1800" b="1" baseline="-25000" dirty="0">
                <a:solidFill>
                  <a:srgbClr val="000000"/>
                </a:solidFill>
              </a:rPr>
              <a:t>2</a:t>
            </a:r>
            <a:r>
              <a:rPr lang="en-US" sz="1800" b="1" dirty="0">
                <a:solidFill>
                  <a:srgbClr val="000000"/>
                </a:solidFill>
              </a:rPr>
              <a:t> emissions</a:t>
            </a:r>
          </a:p>
        </p:txBody>
      </p:sp>
      <p:sp>
        <p:nvSpPr>
          <p:cNvPr id="55313" name="Text Box 17"/>
          <p:cNvSpPr txBox="1">
            <a:spLocks noChangeArrowheads="1"/>
          </p:cNvSpPr>
          <p:nvPr/>
        </p:nvSpPr>
        <p:spPr bwMode="auto">
          <a:xfrm>
            <a:off x="5257800" y="3556000"/>
            <a:ext cx="3590925" cy="641350"/>
          </a:xfrm>
          <a:prstGeom prst="rect">
            <a:avLst/>
          </a:prstGeom>
          <a:noFill/>
          <a:ln w="9525">
            <a:noFill/>
            <a:miter lim="800000"/>
            <a:headEnd/>
            <a:tailEnd/>
          </a:ln>
        </p:spPr>
        <p:txBody>
          <a:bodyPr>
            <a:spAutoFit/>
          </a:bodyPr>
          <a:lstStyle/>
          <a:p>
            <a:pPr eaLnBrk="1" hangingPunct="1"/>
            <a:r>
              <a:rPr lang="en-US" sz="1800" b="1" dirty="0">
                <a:solidFill>
                  <a:srgbClr val="000000"/>
                </a:solidFill>
              </a:rPr>
              <a:t>Low CO</a:t>
            </a:r>
            <a:r>
              <a:rPr lang="en-US" sz="1800" b="1" baseline="-25000" dirty="0">
                <a:solidFill>
                  <a:srgbClr val="000000"/>
                </a:solidFill>
              </a:rPr>
              <a:t>2</a:t>
            </a:r>
            <a:r>
              <a:rPr lang="en-US" sz="1800" b="1" dirty="0">
                <a:solidFill>
                  <a:srgbClr val="000000"/>
                </a:solidFill>
              </a:rPr>
              <a:t> emissions (mostly from fuel reprocessing)</a:t>
            </a:r>
          </a:p>
        </p:txBody>
      </p:sp>
      <p:sp>
        <p:nvSpPr>
          <p:cNvPr id="55314" name="Text Box 18"/>
          <p:cNvSpPr txBox="1">
            <a:spLocks noChangeArrowheads="1"/>
          </p:cNvSpPr>
          <p:nvPr/>
        </p:nvSpPr>
        <p:spPr bwMode="auto">
          <a:xfrm>
            <a:off x="368300" y="4267200"/>
            <a:ext cx="3563938" cy="641350"/>
          </a:xfrm>
          <a:prstGeom prst="rect">
            <a:avLst/>
          </a:prstGeom>
          <a:noFill/>
          <a:ln w="9525">
            <a:noFill/>
            <a:miter lim="800000"/>
            <a:headEnd/>
            <a:tailEnd/>
          </a:ln>
        </p:spPr>
        <p:txBody>
          <a:bodyPr>
            <a:spAutoFit/>
          </a:bodyPr>
          <a:lstStyle/>
          <a:p>
            <a:pPr eaLnBrk="1" hangingPunct="1"/>
            <a:r>
              <a:rPr lang="en-US" sz="1800" b="1" dirty="0">
                <a:solidFill>
                  <a:srgbClr val="292425"/>
                </a:solidFill>
              </a:rPr>
              <a:t>High land disruption from surface mining</a:t>
            </a:r>
          </a:p>
        </p:txBody>
      </p:sp>
      <p:sp>
        <p:nvSpPr>
          <p:cNvPr id="55315" name="Text Box 19"/>
          <p:cNvSpPr txBox="1">
            <a:spLocks noChangeArrowheads="1"/>
          </p:cNvSpPr>
          <p:nvPr/>
        </p:nvSpPr>
        <p:spPr bwMode="auto">
          <a:xfrm>
            <a:off x="5257800" y="4432300"/>
            <a:ext cx="3659188" cy="641350"/>
          </a:xfrm>
          <a:prstGeom prst="rect">
            <a:avLst/>
          </a:prstGeom>
          <a:noFill/>
          <a:ln w="9525">
            <a:noFill/>
            <a:miter lim="800000"/>
            <a:headEnd/>
            <a:tailEnd/>
          </a:ln>
        </p:spPr>
        <p:txBody>
          <a:bodyPr>
            <a:spAutoFit/>
          </a:bodyPr>
          <a:lstStyle/>
          <a:p>
            <a:pPr eaLnBrk="1" hangingPunct="1"/>
            <a:r>
              <a:rPr lang="en-US" sz="1800" b="1" dirty="0">
                <a:solidFill>
                  <a:srgbClr val="000000"/>
                </a:solidFill>
              </a:rPr>
              <a:t>Much lower land disruption from surface mining</a:t>
            </a:r>
          </a:p>
        </p:txBody>
      </p:sp>
      <p:sp>
        <p:nvSpPr>
          <p:cNvPr id="55316" name="Text Box 20"/>
          <p:cNvSpPr txBox="1">
            <a:spLocks noChangeArrowheads="1"/>
          </p:cNvSpPr>
          <p:nvPr/>
        </p:nvSpPr>
        <p:spPr bwMode="auto">
          <a:xfrm>
            <a:off x="368300" y="5929313"/>
            <a:ext cx="3700463" cy="366712"/>
          </a:xfrm>
          <a:prstGeom prst="rect">
            <a:avLst/>
          </a:prstGeom>
          <a:noFill/>
          <a:ln w="9525">
            <a:noFill/>
            <a:miter lim="800000"/>
            <a:headEnd/>
            <a:tailEnd/>
          </a:ln>
        </p:spPr>
        <p:txBody>
          <a:bodyPr>
            <a:spAutoFit/>
          </a:bodyPr>
          <a:lstStyle/>
          <a:p>
            <a:pPr eaLnBrk="1" hangingPunct="1"/>
            <a:r>
              <a:rPr lang="en-US" sz="1800" b="1" dirty="0">
                <a:solidFill>
                  <a:srgbClr val="292425"/>
                </a:solidFill>
              </a:rPr>
              <a:t>Low cost (with huge subsidies)</a:t>
            </a:r>
          </a:p>
        </p:txBody>
      </p:sp>
      <p:sp>
        <p:nvSpPr>
          <p:cNvPr id="55317" name="Text Box 21"/>
          <p:cNvSpPr txBox="1">
            <a:spLocks noChangeArrowheads="1"/>
          </p:cNvSpPr>
          <p:nvPr/>
        </p:nvSpPr>
        <p:spPr bwMode="auto">
          <a:xfrm>
            <a:off x="5257800" y="5911850"/>
            <a:ext cx="3735388" cy="641350"/>
          </a:xfrm>
          <a:prstGeom prst="rect">
            <a:avLst/>
          </a:prstGeom>
          <a:noFill/>
          <a:ln w="9525">
            <a:noFill/>
            <a:miter lim="800000"/>
            <a:headEnd/>
            <a:tailEnd/>
          </a:ln>
        </p:spPr>
        <p:txBody>
          <a:bodyPr>
            <a:spAutoFit/>
          </a:bodyPr>
          <a:lstStyle/>
          <a:p>
            <a:pPr eaLnBrk="1" hangingPunct="1"/>
            <a:r>
              <a:rPr lang="en-US" sz="1800" b="1" dirty="0">
                <a:solidFill>
                  <a:srgbClr val="292425"/>
                </a:solidFill>
              </a:rPr>
              <a:t>High cost (even with </a:t>
            </a:r>
          </a:p>
          <a:p>
            <a:pPr eaLnBrk="1" hangingPunct="1"/>
            <a:r>
              <a:rPr lang="en-US" sz="1800" b="1" dirty="0">
                <a:solidFill>
                  <a:srgbClr val="292425"/>
                </a:solidFill>
              </a:rPr>
              <a:t>huge subsidies)</a:t>
            </a:r>
          </a:p>
        </p:txBody>
      </p:sp>
      <p:sp>
        <p:nvSpPr>
          <p:cNvPr id="55318" name="Text Box 22"/>
          <p:cNvSpPr txBox="1">
            <a:spLocks noChangeArrowheads="1"/>
          </p:cNvSpPr>
          <p:nvPr/>
        </p:nvSpPr>
        <p:spPr bwMode="auto">
          <a:xfrm>
            <a:off x="368300" y="5235575"/>
            <a:ext cx="3036888"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High land use</a:t>
            </a:r>
          </a:p>
        </p:txBody>
      </p:sp>
      <p:sp>
        <p:nvSpPr>
          <p:cNvPr id="55319" name="Text Box 23"/>
          <p:cNvSpPr txBox="1">
            <a:spLocks noChangeArrowheads="1"/>
          </p:cNvSpPr>
          <p:nvPr/>
        </p:nvSpPr>
        <p:spPr bwMode="auto">
          <a:xfrm>
            <a:off x="5257800" y="5308600"/>
            <a:ext cx="3400425" cy="366713"/>
          </a:xfrm>
          <a:prstGeom prst="rect">
            <a:avLst/>
          </a:prstGeom>
          <a:noFill/>
          <a:ln w="9525">
            <a:noFill/>
            <a:miter lim="800000"/>
            <a:headEnd/>
            <a:tailEnd/>
          </a:ln>
        </p:spPr>
        <p:txBody>
          <a:bodyPr>
            <a:spAutoFit/>
          </a:bodyPr>
          <a:lstStyle/>
          <a:p>
            <a:pPr eaLnBrk="1" hangingPunct="1"/>
            <a:r>
              <a:rPr lang="en-US" sz="1800" b="1" dirty="0">
                <a:solidFill>
                  <a:srgbClr val="000000"/>
                </a:solidFill>
              </a:rPr>
              <a:t>Moderate land use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52578" name="Picture 2" descr="New York Times">
            <a:hlinkClick r:id="rId2"/>
          </p:cNvPr>
          <p:cNvPicPr>
            <a:picLocks noChangeAspect="1" noChangeArrowheads="1"/>
          </p:cNvPicPr>
          <p:nvPr/>
        </p:nvPicPr>
        <p:blipFill>
          <a:blip r:embed="rId3" cstate="print"/>
          <a:srcRect/>
          <a:stretch>
            <a:fillRect/>
          </a:stretch>
        </p:blipFill>
        <p:spPr bwMode="auto">
          <a:xfrm>
            <a:off x="1219200" y="2133600"/>
            <a:ext cx="1447800" cy="219075"/>
          </a:xfrm>
          <a:prstGeom prst="rect">
            <a:avLst/>
          </a:prstGeom>
          <a:noFill/>
        </p:spPr>
      </p:pic>
      <p:sp>
        <p:nvSpPr>
          <p:cNvPr id="6" name="Rectangle 5"/>
          <p:cNvSpPr/>
          <p:nvPr/>
        </p:nvSpPr>
        <p:spPr>
          <a:xfrm>
            <a:off x="762000" y="2514600"/>
            <a:ext cx="7543800" cy="830997"/>
          </a:xfrm>
          <a:prstGeom prst="rect">
            <a:avLst/>
          </a:prstGeom>
        </p:spPr>
        <p:txBody>
          <a:bodyPr wrap="square">
            <a:spAutoFit/>
          </a:bodyPr>
          <a:lstStyle/>
          <a:p>
            <a:r>
              <a:rPr lang="en-US" b="1" dirty="0" smtClean="0"/>
              <a:t>Federal Regulators Approve Two Nuclear Reactors in Georgia</a:t>
            </a:r>
            <a:endParaRPr lang="en-US" b="1" dirty="0"/>
          </a:p>
        </p:txBody>
      </p:sp>
      <p:sp>
        <p:nvSpPr>
          <p:cNvPr id="7" name="Rectangle 6"/>
          <p:cNvSpPr/>
          <p:nvPr/>
        </p:nvSpPr>
        <p:spPr>
          <a:xfrm>
            <a:off x="1066800" y="3505200"/>
            <a:ext cx="6629400" cy="2308324"/>
          </a:xfrm>
          <a:prstGeom prst="rect">
            <a:avLst/>
          </a:prstGeom>
        </p:spPr>
        <p:txBody>
          <a:bodyPr wrap="square">
            <a:spAutoFit/>
          </a:bodyPr>
          <a:lstStyle/>
          <a:p>
            <a:r>
              <a:rPr lang="en-US" dirty="0" smtClean="0"/>
              <a:t>WASHINGTON — The </a:t>
            </a:r>
            <a:r>
              <a:rPr lang="en-US" dirty="0" smtClean="0">
                <a:hlinkClick r:id="rId4" tooltip="More articles about Nuclear Regulatory Commission"/>
              </a:rPr>
              <a:t>Nuclear Regulatory Commission</a:t>
            </a:r>
            <a:r>
              <a:rPr lang="en-US" dirty="0" smtClean="0"/>
              <a:t> voted 4 to 1 on Thursday </a:t>
            </a:r>
            <a:r>
              <a:rPr lang="en-US" dirty="0" smtClean="0">
                <a:hlinkClick r:id="rId5"/>
              </a:rPr>
              <a:t>to grant a license</a:t>
            </a:r>
            <a:r>
              <a:rPr lang="en-US" dirty="0" smtClean="0"/>
              <a:t> to build and operate two reactors at a nuclear plant in Georgia, a crucial threshold for an industry that has not had a new start since 1978. </a:t>
            </a:r>
            <a:endParaRPr lang="en-US" dirty="0"/>
          </a:p>
        </p:txBody>
      </p:sp>
      <p:sp>
        <p:nvSpPr>
          <p:cNvPr id="8" name="Rectangle 7"/>
          <p:cNvSpPr/>
          <p:nvPr/>
        </p:nvSpPr>
        <p:spPr>
          <a:xfrm>
            <a:off x="2819400" y="2057400"/>
            <a:ext cx="3659976" cy="400110"/>
          </a:xfrm>
          <a:prstGeom prst="rect">
            <a:avLst/>
          </a:prstGeom>
        </p:spPr>
        <p:txBody>
          <a:bodyPr wrap="none">
            <a:spAutoFit/>
          </a:bodyPr>
          <a:lstStyle/>
          <a:p>
            <a:r>
              <a:rPr lang="en-US" sz="2000" b="1" dirty="0" smtClean="0"/>
              <a:t>Published: February 9, 2012 </a:t>
            </a:r>
            <a:endParaRPr lang="en-US" sz="20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US" dirty="0" smtClean="0"/>
              <a:t>NUCLEAR ENERGY</a:t>
            </a:r>
          </a:p>
        </p:txBody>
      </p:sp>
      <p:sp>
        <p:nvSpPr>
          <p:cNvPr id="145411" name="Rectangle 3"/>
          <p:cNvSpPr>
            <a:spLocks noGrp="1" noChangeArrowheads="1"/>
          </p:cNvSpPr>
          <p:nvPr>
            <p:ph type="body" idx="1"/>
          </p:nvPr>
        </p:nvSpPr>
        <p:spPr/>
        <p:txBody>
          <a:bodyPr/>
          <a:lstStyle/>
          <a:p>
            <a:pPr eaLnBrk="1" hangingPunct="1">
              <a:lnSpc>
                <a:spcPct val="90000"/>
              </a:lnSpc>
              <a:buFont typeface="Wingdings" pitchFamily="1" charset="2"/>
              <a:buChar char="Ø"/>
              <a:defRPr/>
            </a:pPr>
            <a:r>
              <a:rPr lang="en-US" dirty="0" smtClean="0"/>
              <a:t>When a nuclear reactor reaches the end of its useful life, its highly radioactive materials must be kept from reaching the environment for thousands of years.</a:t>
            </a:r>
          </a:p>
          <a:p>
            <a:pPr eaLnBrk="1" hangingPunct="1">
              <a:lnSpc>
                <a:spcPct val="90000"/>
              </a:lnSpc>
              <a:buFont typeface="Wingdings" pitchFamily="1" charset="2"/>
              <a:buChar char="Ø"/>
              <a:defRPr/>
            </a:pPr>
            <a:r>
              <a:rPr lang="en-US" dirty="0" smtClean="0"/>
              <a:t>At least 228 large commercial reactors worldwide (20 in the U.S.) are scheduled for retirement by 2012.</a:t>
            </a:r>
          </a:p>
          <a:p>
            <a:pPr lvl="1" eaLnBrk="1" hangingPunct="1">
              <a:lnSpc>
                <a:spcPct val="90000"/>
              </a:lnSpc>
              <a:buFont typeface="Wingdings" pitchFamily="1" charset="2"/>
              <a:buChar char="l"/>
              <a:defRPr/>
            </a:pPr>
            <a:r>
              <a:rPr lang="en-US" dirty="0" smtClean="0"/>
              <a:t>Many reactors are applying to extend their 40-year license to 60 years.</a:t>
            </a:r>
          </a:p>
          <a:p>
            <a:pPr lvl="1" eaLnBrk="1" hangingPunct="1">
              <a:lnSpc>
                <a:spcPct val="90000"/>
              </a:lnSpc>
              <a:buFont typeface="Wingdings" pitchFamily="1" charset="2"/>
              <a:buChar char="l"/>
              <a:defRPr/>
            </a:pPr>
            <a:r>
              <a:rPr lang="en-US" dirty="0" smtClean="0"/>
              <a:t>Aging reactors are subject to embrittlement and corrosion.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381000" y="0"/>
            <a:ext cx="8763000" cy="1600200"/>
          </a:xfrm>
        </p:spPr>
        <p:txBody>
          <a:bodyPr/>
          <a:lstStyle/>
          <a:p>
            <a:pPr eaLnBrk="1" hangingPunct="1">
              <a:defRPr/>
            </a:pPr>
            <a:r>
              <a:rPr lang="en-US" dirty="0" smtClean="0"/>
              <a:t>NUCLEAR ENERGY</a:t>
            </a:r>
          </a:p>
        </p:txBody>
      </p:sp>
      <p:sp>
        <p:nvSpPr>
          <p:cNvPr id="149507" name="Rectangle 3"/>
          <p:cNvSpPr>
            <a:spLocks noGrp="1" noChangeArrowheads="1"/>
          </p:cNvSpPr>
          <p:nvPr>
            <p:ph type="body" idx="1"/>
          </p:nvPr>
        </p:nvSpPr>
        <p:spPr>
          <a:xfrm>
            <a:off x="228600" y="1295400"/>
            <a:ext cx="8734425" cy="5334000"/>
          </a:xfrm>
        </p:spPr>
        <p:txBody>
          <a:bodyPr/>
          <a:lstStyle/>
          <a:p>
            <a:pPr eaLnBrk="1" hangingPunct="1">
              <a:buFont typeface="Wingdings" pitchFamily="1" charset="2"/>
              <a:buChar char="Ø"/>
              <a:defRPr/>
            </a:pPr>
            <a:r>
              <a:rPr lang="en-US" dirty="0" smtClean="0"/>
              <a:t>Scientists disagree about the best methods for long-term storage of high-level radioactive waste:</a:t>
            </a:r>
          </a:p>
          <a:p>
            <a:pPr lvl="1" eaLnBrk="1" hangingPunct="1">
              <a:buFont typeface="Wingdings" pitchFamily="1" charset="2"/>
              <a:buChar char="l"/>
              <a:defRPr/>
            </a:pPr>
            <a:r>
              <a:rPr lang="en-US" dirty="0" smtClean="0"/>
              <a:t>Bury it deep underground.</a:t>
            </a:r>
          </a:p>
          <a:p>
            <a:pPr lvl="1" eaLnBrk="1" hangingPunct="1">
              <a:buFont typeface="Wingdings" pitchFamily="1" charset="2"/>
              <a:buChar char="l"/>
              <a:defRPr/>
            </a:pPr>
            <a:r>
              <a:rPr lang="en-US" dirty="0" smtClean="0"/>
              <a:t>Shoot it into space.</a:t>
            </a:r>
          </a:p>
          <a:p>
            <a:pPr lvl="1" eaLnBrk="1" hangingPunct="1">
              <a:buFont typeface="Wingdings" pitchFamily="1" charset="2"/>
              <a:buChar char="l"/>
              <a:defRPr/>
            </a:pPr>
            <a:r>
              <a:rPr lang="en-US" dirty="0" smtClean="0"/>
              <a:t>Bury it in the Antarctic ice sheet.</a:t>
            </a:r>
          </a:p>
          <a:p>
            <a:pPr lvl="1" eaLnBrk="1" hangingPunct="1">
              <a:buFont typeface="Wingdings" pitchFamily="1" charset="2"/>
              <a:buChar char="l"/>
              <a:defRPr/>
            </a:pPr>
            <a:r>
              <a:rPr lang="en-US" dirty="0" smtClean="0"/>
              <a:t>Bury it in the deep-ocean floor that is geologically stable.</a:t>
            </a:r>
          </a:p>
          <a:p>
            <a:pPr lvl="1" eaLnBrk="1" hangingPunct="1">
              <a:buFont typeface="Wingdings" pitchFamily="1" charset="2"/>
              <a:buChar char="l"/>
              <a:defRPr/>
            </a:pPr>
            <a:r>
              <a:rPr lang="en-US" dirty="0" smtClean="0"/>
              <a:t>Change it into harmless or less harmful isotopes.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dirty="0" smtClean="0"/>
              <a:t>New and Safer Reactors</a:t>
            </a:r>
          </a:p>
        </p:txBody>
      </p:sp>
      <p:sp>
        <p:nvSpPr>
          <p:cNvPr id="151555" name="Rectangle 3"/>
          <p:cNvSpPr>
            <a:spLocks noGrp="1" noChangeArrowheads="1"/>
          </p:cNvSpPr>
          <p:nvPr>
            <p:ph type="body" idx="1"/>
          </p:nvPr>
        </p:nvSpPr>
        <p:spPr>
          <a:xfrm>
            <a:off x="4953000" y="1676400"/>
            <a:ext cx="4010025" cy="4953000"/>
          </a:xfrm>
        </p:spPr>
        <p:txBody>
          <a:bodyPr/>
          <a:lstStyle/>
          <a:p>
            <a:pPr eaLnBrk="1" hangingPunct="1">
              <a:buFont typeface="Wingdings" pitchFamily="1" charset="2"/>
              <a:buChar char="Ø"/>
              <a:defRPr/>
            </a:pPr>
            <a:r>
              <a:rPr lang="en-US" sz="2800" dirty="0" smtClean="0"/>
              <a:t>Pebble bed modular reactor (PBMR) are smaller reactors that minimize the chances of runaway chain reactions by encapsulating uranium furls in tiny heat-resistant ceramic spheres.</a:t>
            </a:r>
          </a:p>
        </p:txBody>
      </p:sp>
      <p:sp>
        <p:nvSpPr>
          <p:cNvPr id="151556" name="Text Box 4"/>
          <p:cNvSpPr txBox="1">
            <a:spLocks noChangeArrowheads="1"/>
          </p:cNvSpPr>
          <p:nvPr/>
        </p:nvSpPr>
        <p:spPr bwMode="auto">
          <a:xfrm>
            <a:off x="7543800" y="6540500"/>
            <a:ext cx="14954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dirty="0">
                <a:effectLst>
                  <a:outerShdw blurRad="38100" dist="38100" dir="2700000" algn="tl">
                    <a:srgbClr val="000000"/>
                  </a:outerShdw>
                </a:effectLst>
                <a:latin typeface="Arial" charset="0"/>
              </a:rPr>
              <a:t>Figure 16-21</a:t>
            </a:r>
          </a:p>
        </p:txBody>
      </p:sp>
      <p:pic>
        <p:nvPicPr>
          <p:cNvPr id="59397" name="Picture1" descr="1621"/>
          <p:cNvPicPr>
            <a:picLocks noChangeAspect="1" noChangeArrowheads="1"/>
          </p:cNvPicPr>
          <p:nvPr/>
        </p:nvPicPr>
        <p:blipFill>
          <a:blip r:embed="rId3" cstate="print"/>
          <a:srcRect/>
          <a:stretch>
            <a:fillRect/>
          </a:stretch>
        </p:blipFill>
        <p:spPr bwMode="auto">
          <a:xfrm>
            <a:off x="228600" y="1524000"/>
            <a:ext cx="4705350" cy="4418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lang="en-US" dirty="0" smtClean="0"/>
              <a:t>NUCLEAR ENERGY</a:t>
            </a:r>
          </a:p>
        </p:txBody>
      </p:sp>
      <p:sp>
        <p:nvSpPr>
          <p:cNvPr id="157699" name="Rectangle 3"/>
          <p:cNvSpPr>
            <a:spLocks noGrp="1" noChangeArrowheads="1"/>
          </p:cNvSpPr>
          <p:nvPr>
            <p:ph type="body" idx="1"/>
          </p:nvPr>
        </p:nvSpPr>
        <p:spPr/>
        <p:txBody>
          <a:bodyPr/>
          <a:lstStyle/>
          <a:p>
            <a:pPr eaLnBrk="1" hangingPunct="1">
              <a:buFont typeface="Wingdings" pitchFamily="1" charset="2"/>
              <a:buChar char="Ø"/>
              <a:defRPr/>
            </a:pPr>
            <a:r>
              <a:rPr lang="en-US" dirty="0" smtClean="0"/>
              <a:t>Nuclear </a:t>
            </a:r>
            <a:r>
              <a:rPr lang="en-US" b="1" dirty="0" smtClean="0"/>
              <a:t>_________</a:t>
            </a:r>
            <a:r>
              <a:rPr lang="en-US" dirty="0" smtClean="0"/>
              <a:t> is a nuclear change in which two isotopes are forced </a:t>
            </a:r>
            <a:r>
              <a:rPr lang="en-US" b="1" dirty="0" smtClean="0"/>
              <a:t>together</a:t>
            </a:r>
            <a:r>
              <a:rPr lang="en-US" dirty="0" smtClean="0"/>
              <a:t>.</a:t>
            </a:r>
          </a:p>
          <a:p>
            <a:pPr lvl="1" eaLnBrk="1" hangingPunct="1">
              <a:buFont typeface="Wingdings" pitchFamily="1" charset="2"/>
              <a:buChar char="l"/>
              <a:defRPr/>
            </a:pPr>
            <a:r>
              <a:rPr lang="en-US" dirty="0" smtClean="0"/>
              <a:t>No risk of meltdown or radioactive releases.</a:t>
            </a:r>
          </a:p>
          <a:p>
            <a:pPr lvl="1" eaLnBrk="1" hangingPunct="1">
              <a:buFont typeface="Wingdings" pitchFamily="1" charset="2"/>
              <a:buChar char="l"/>
              <a:defRPr/>
            </a:pPr>
            <a:r>
              <a:rPr lang="en-US" dirty="0" smtClean="0"/>
              <a:t>May also be used to breakdown toxic material.</a:t>
            </a:r>
          </a:p>
          <a:p>
            <a:pPr lvl="1" eaLnBrk="1" hangingPunct="1">
              <a:buFont typeface="Wingdings" pitchFamily="1" charset="2"/>
              <a:buChar char="l"/>
              <a:defRPr/>
            </a:pPr>
            <a:r>
              <a:rPr lang="en-US" dirty="0" smtClean="0"/>
              <a:t>Still in laboratory stages.</a:t>
            </a:r>
          </a:p>
          <a:p>
            <a:pPr eaLnBrk="1" hangingPunct="1">
              <a:buFont typeface="Wingdings" pitchFamily="1" charset="2"/>
              <a:buChar char="Ø"/>
              <a:defRPr/>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68263"/>
            <a:ext cx="8763000" cy="693737"/>
          </a:xfrm>
        </p:spPr>
        <p:txBody>
          <a:bodyPr/>
          <a:lstStyle/>
          <a:p>
            <a:pPr eaLnBrk="1" hangingPunct="1">
              <a:defRPr/>
            </a:pPr>
            <a:r>
              <a:rPr lang="en-US" sz="3200" dirty="0" smtClean="0"/>
              <a:t>Core Case Study: </a:t>
            </a:r>
            <a:br>
              <a:rPr lang="en-US" sz="3200" dirty="0" smtClean="0"/>
            </a:br>
            <a:r>
              <a:rPr lang="en-US" sz="3200" dirty="0" smtClean="0"/>
              <a:t>How Long Will the Oil Party Last? </a:t>
            </a:r>
          </a:p>
        </p:txBody>
      </p:sp>
      <p:sp>
        <p:nvSpPr>
          <p:cNvPr id="19459" name="Rectangle 3"/>
          <p:cNvSpPr>
            <a:spLocks noGrp="1" noChangeArrowheads="1"/>
          </p:cNvSpPr>
          <p:nvPr>
            <p:ph type="body" idx="1"/>
          </p:nvPr>
        </p:nvSpPr>
        <p:spPr>
          <a:xfrm>
            <a:off x="4343400" y="914400"/>
            <a:ext cx="4314825" cy="3124200"/>
          </a:xfrm>
        </p:spPr>
        <p:txBody>
          <a:bodyPr/>
          <a:lstStyle/>
          <a:p>
            <a:pPr eaLnBrk="1" hangingPunct="1">
              <a:buFont typeface="Wingdings" pitchFamily="1" charset="2"/>
              <a:buChar char="Ø"/>
              <a:defRPr/>
            </a:pPr>
            <a:r>
              <a:rPr lang="en-US" sz="2800" dirty="0" smtClean="0"/>
              <a:t>We have three options:</a:t>
            </a:r>
          </a:p>
          <a:p>
            <a:pPr lvl="1" eaLnBrk="1" hangingPunct="1">
              <a:buFont typeface="Wingdings" pitchFamily="1" charset="2"/>
              <a:buChar char="l"/>
              <a:defRPr/>
            </a:pPr>
            <a:r>
              <a:rPr lang="en-US" dirty="0" smtClean="0"/>
              <a:t>Look for more oil.</a:t>
            </a:r>
          </a:p>
          <a:p>
            <a:pPr lvl="1" eaLnBrk="1" hangingPunct="1">
              <a:buFont typeface="Wingdings" pitchFamily="1" charset="2"/>
              <a:buChar char="l"/>
              <a:defRPr/>
            </a:pPr>
            <a:r>
              <a:rPr lang="en-US" dirty="0" smtClean="0"/>
              <a:t>Use or waste less oil.</a:t>
            </a:r>
          </a:p>
          <a:p>
            <a:pPr lvl="1" eaLnBrk="1" hangingPunct="1">
              <a:buFont typeface="Wingdings" pitchFamily="1" charset="2"/>
              <a:buChar char="l"/>
              <a:defRPr/>
            </a:pPr>
            <a:r>
              <a:rPr lang="en-US" dirty="0" smtClean="0"/>
              <a:t>Use something else.</a:t>
            </a:r>
          </a:p>
        </p:txBody>
      </p:sp>
      <p:sp>
        <p:nvSpPr>
          <p:cNvPr id="19460" name="Text Box 4"/>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dirty="0">
                <a:effectLst>
                  <a:outerShdw blurRad="38100" dist="38100" dir="2700000" algn="tl">
                    <a:srgbClr val="000000"/>
                  </a:outerShdw>
                </a:effectLst>
                <a:latin typeface="Arial" charset="0"/>
              </a:rPr>
              <a:t>Figure 16-1</a:t>
            </a:r>
          </a:p>
        </p:txBody>
      </p:sp>
      <p:pic>
        <p:nvPicPr>
          <p:cNvPr id="9221" name="Picture1" descr="1601"/>
          <p:cNvPicPr>
            <a:picLocks noChangeAspect="1" noChangeArrowheads="1"/>
          </p:cNvPicPr>
          <p:nvPr/>
        </p:nvPicPr>
        <p:blipFill>
          <a:blip r:embed="rId3" cstate="print"/>
          <a:srcRect/>
          <a:stretch>
            <a:fillRect/>
          </a:stretch>
        </p:blipFill>
        <p:spPr bwMode="auto">
          <a:xfrm>
            <a:off x="152400" y="1676400"/>
            <a:ext cx="4262438" cy="3343275"/>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4582287" y="3276600"/>
            <a:ext cx="4561713" cy="337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371600"/>
            <a:ext cx="8734425" cy="1981200"/>
          </a:xfrm>
        </p:spPr>
        <p:txBody>
          <a:bodyPr/>
          <a:lstStyle/>
          <a:p>
            <a:pPr eaLnBrk="1" hangingPunct="1">
              <a:buFont typeface="Wingdings" pitchFamily="1" charset="2"/>
              <a:buChar char="Ø"/>
              <a:defRPr/>
            </a:pPr>
            <a:endParaRPr lang="en-US" dirty="0"/>
          </a:p>
        </p:txBody>
      </p:sp>
      <p:sp>
        <p:nvSpPr>
          <p:cNvPr id="103428" name="AutoShape 4" descr="data:image/jpeg;base64,/9j/4AAQSkZJRgABAQAAAQABAAD/2wBDAAkGBwgHBgkIBwgKCgkLDRYPDQwMDRsUFRAWIB0iIiAdHx8kKDQsJCYxJx8fLT0tMTU3Ojo6Iys/RD84QzQ5Ojf/2wBDAQoKCg0MDRoPDxo3JR8lNzc3Nzc3Nzc3Nzc3Nzc3Nzc3Nzc3Nzc3Nzc3Nzc3Nzc3Nzc3Nzc3Nzc3Nzc3Nzc3Nzf/wAARCACbAKgDASIAAhEBAxEB/8QAGwAAAQUBAQAAAAAAAAAAAAAAAwABAgQGBQf/xAA8EAABAwIEBAIHBgYBBQAAAAABAAIDBBEFEiFRBhMxQWFxIjJSgZGhsQcUQnKywRUjJENi0fAzU4Ki4f/EABoBAAIDAQEAAAAAAAAAAAAAAAEEAgMFBgD/xAAtEQABAwMDAwMEAgMBAAAAAAABAAIDBBESBRMhIjFRQWFxFJGxwYHRMlJy8P/aAAwDAQACEQMRAD8A4uROGI5iTcohc/mV2+2EDIhzt9Afnb+oK2YyhVEfoD87f1BSa7kKLo+FCyXuujctUMXxCDC6cSzAuc42axp1KLSXGwUXhsbS53AVm4H4UiQs03i6IyNzUj2xfidmBPuWpaxr2tc03aRcHcKcjHx/5BVQywzXwN7IJIUSjmJuyg6MbKvNX7aC4+KhmRzENlHkt2Xsl7bCHcJronKGyYsRyUSwIZKii5ExajkhghpiQiZVEsRzQLAh3TEomRLIvByGCCkjZAkjkvYLu2TFE12CR8gky9aOCFbxQquzYbnUZ2dPzBWddlWrR/I/82fqC8x/UFF7Okp6qSKlgfPM7LHG27iV5li+JS4nWvqJCQ3pG32W9gtJx1iRby8OjPUZ5f2H7rGrYoocW5nuVzGrVRe/aaeB+U99D5L0zAWTNwakFRfmcsXB27fKy8+wiGCfEoI6uRscBdd5cbA+HvXqdtNLW7WVWoyWAbZMaJDcuff+EMtCjlHgiFpKbKsnNdDggkBMQEUsUSxHcK9toRaFEgIuRNkXtxDaQCokKxy/BNyxsjuL20qxBTWKtZBsm5Y2R3EDEq1jsllOys5BsmLF7cKG0q+XwSVjIkjuIbZXUukVFJJ5pyykq+ISNjpHvfYNa5pJ2AcEXVcjiyblYBV3/GAweZKugOUrR7qiqIZC53gFefYnVOrsQqKlzieZISPK+nysqqdWcNon4hXRUsZyukPrHsAL3XU8Mb7BcD1SP8kqqu1gvEdZhdoyefT/APbeT6Pkeyr4tg1bhT/6iO8RNmyt9U/6XN6aKNmTM8hTa6amk4u1wXqmGYtSYpFnpXgu/FG7RzfcrZC8kgmlp5mzQSPjkadHMNithgvF7HWhxYBjugnaND+YdvNZFTp729UfI8LpKLWY5Omfg+fRarKUspUo3Nkja+NwcxwuHA6FPZZJJBsVvAgi4Q8pSyFEslovZIoWRNkKMlcf8CN0EHIdrpct3souY9ki47I3CFkHlu2skYnIpLjuFGzu+Yo3CGJQ+UUlMtPikjkFGxVrL4p8g3RuWEsgCVyRzQco3WW+0GUMwymiB1km18gP9kLX8sFYj7SW5Dhze1pT+hPadZ1S0LO1WS1I/wD96rErc8AYc1lPLiEw9KQ5Ivyjqfj9FjaCkkrauGliHpyvDR4eK9ho6GKkpoqeEWZE0Nb5BauqVAjj2x3KxNFp85d13Zv5UHsglY5krA9jtHNcLgrI45wfFJmnwkljr35DzofI9ltuUNkuT4LEgq3wG7SuiqaaCobaQLxeeCWnldFPG6ORpsWuFiEJew4lglJikXLqog4j1XjRzfIrAY/wlXYS188bTUUjdS9g9Jo/yHbzGi36XUYp+k8FctWaY+n5by1UcGxytwh/9O4PhJ9KF+rT5bFb3BuIKTFmBsLskwGsT+vu3XlydrnMcHMJa4agg6g7qypoo5uTwfKFHqUtMbd2+F7GS4peksXgHGJiywYwDJH0E7Rq3zHfzW8puRUwNmp5WSxOFw9puFz9TTyQHqHHldVTahDUDpPPhVvSSsVd5At2T8kbJXNNboVHL4JZXdle5QHb5JjGezR8Ecl7cVLKe6WTzVvku2CbkO7heujuBVSxJWeQ7YpI3K9mFYAGx+CcBvh71Ow2T2bslrpa6YZPBZrjHB4cUdSOlqRCIb620OZ7AtMA3ZZ/i6aCKmYJJI2uLmEBzgNOazVOaeXb4x7pStxMJDuyHw9wnSYXX/fo5nSkNcxjXgegbkE38h9VpbW7BAw2SCopRJTzMlZneA6NwcPWOythjOuhVdVNJJKcz24Rp42RsAYOEO49lK49lGa1g7J9OyWuri5C9xQ6rkimlNVkEGU8zmn0cve6tgBUeIqhtJgNfO5rTy4HlocLgutp87K2EZSBvkqmWTFhPsvGsenpanGKuagjDKd0hyAbbjwNrrng6rvcRYG3B8MweoAdzKuBz5Ab6OGU2+Dlo+G8LoYcSZhtVTtlpsSwyGotJ7YF3WPUG5PRdeahjIsu4H6XK7D5JCDwf7Xn/ddDB8ar8Gm5lDNla4+nG4XY/wAwtJxHwHPSB9Tg7n1MF7mA/wDUYPD2vqsW5pa4tcCHNNiCLEFTiliqGdJuFF8ctO7kWIXrHD3FdFjREJIpqs/2ZCLPP+J7/VaIxPHVeCte6J7JIyQ9jg5p2I6L3OhxWnq8Pgq+dG1ssYf6TwOvVYOo0IhIdGOD6eFu6fXulBbJ3CKYj3TBlvwlVpMewmMkPxOgaR1BqWXHuuiUmJUleHGiq4J2tNncp+ayzjHI0XLTZaTZ2uNgRf5RdR1BSzADVJ2U9XIZaw9XH4qGSvClzWjukhlkQ7396SldSsFfDGbJ8jNkFzn21Ka53StiqMUezNlxOJ8Cw/FYRNUMImjLWiQHW2YXHzK6fpbqtX3+6Pue7f1BX07nMkBabFQkhD2kO5Ct0VHR0FOKekjbHE0khrfFGLmbhVSBfqmsN/kq3Xc4klTbEAAArWdg7tTGVg7hVTbw+CRy+CGKlthHMw7PHuCzXHVUHYZTUJeSKyqZG63s3uf2Xe9DYLK481tdxRQUw1bSxicjtmL2gJ6gYN4HxylqwARY+TZc77TDEYsMZC4kNMosb6CzN08FS1tNwpiYN/u/9NJ5EZflqm+00ktw3M0D0pe97+oqWG5qzgCuhZpJRz8xp7gXDr/Mrah5pYyfP5uFkS2FU9o8X+1ivR+d4FcPiDh6hxljpHM5VVb0ZWDUnsDuF0sPqmVVBTVI6SxNf8Qjl4HVYMb3wSXbwQt58Uc8fIvdeGjoPJIMzGwbc7AK7jVE3DcVqKNji5sTrNJ6kWB/dVGlwcMl8x0GXvfRdo1wcA4LiXNLXFpVukwfEayES0lFLLGSQHtGmnVdbguafD8diYWnLU5oSC7oW69PD91teGaSTD8DpqeobllaCXDa5JsuHhdDSs47rwIgGxMEkY9lxAufmVlOrWzCWMjgAraZp7oTDIDySP4Wv5rz3+SiZHd1IuZ4qP8AL8Vzy6kWTZnf8KSXoeKSKK6N0uqYzDZRM4HQJexStip2QK5o+6v02/UFIznZVa6VxpZPIfUKyJpzC85pxK6BAuenxUSBv81VdIbnUqJed0MCpiMq0cvc/NRuzu5VC4+CiXFHBTEatkxe0VlcLLavF8Xrb2aaqKCM7BhF/oF2K2oFNRzzuNhHG5x9wWc4frKOLBqZk1TCZZJjJI0uBNyT1C0aOMiNzh62H7SFViJmNJ8n9IH2kuB/hwDi4fzT0GnqKv8AZ/IyQYlRSG7Zogbb9Qfqh8dTU033MUpjJAkvkt/iqnD1TBR8SBzJWinka5ucmwFxm+osteOMmix9v3dYsrmjUr34uB9wtfwbV3wUU8h9OlldCfd0+RXbMzfausvgb44sdxSmiex0cjhOwtN+vX5ld8hY1ZGBMT55XRafZ1OPbj7LMwU9LW8W4xBVxNljfGD6Q6H0dRt1TN4OgirmTw1rgxkjXhjmX6G9rolE23Gtf4wA/pWhLU3PUSxEBh4ICVpaCCdrjIOQ4/lHNQCsxSShvHNc/s6Bv0au/YLOxNA41nG9MD9FRSgWf8FN1rQHRf8AQ/BWmNQFE1CGWhNlCVxC0A0InPKSFlSRsEcQurmCiXeBKrmQe0UxkHtFU4qjbVjMgVj/AOmk8lHmeKDVv/ppNfwqyNvWPlB7Ogq6XKOZAznsUsx3UcVYGI2ZMXBBzeKbN4ohqOBXL4tqMmEOgYbPqZGwtv4nX6LiO4KDCxrq65ecpyxdNCd/BdPFrVWOYZSnVsZM7hfpboupO5v3iFrnhos46utsP3WnHK+CNrWHvcrJkpYqmZ7pBe1gP2vPuIcHGDSRMbMJuY0uvktbUKfEGGw4dW0zYGEsmia7K4k3d38Vb44IdWQlr8wDHNve+3+1a42hJo8PqG9WtLCfcCPotOOVx27nvdYU9Mxrpw0cNtZV8Co6zB8bpH1cRijnzM6jW4/3ZbvMszj8wmwGlxCPV0TopgfOy0EUrZGMkaRZwDh71lVpMgEhHPI+y6DTY2wF0INxw4fBXDpyBxrVddaYE/8AqtBcLMmZkPGUzpHtY00oF3ODRfTuuBWcR4o6qlMdY5jMxDRGBlt4aK91G6ctI44CVbqMdGHBwuS49l6Is8NONnEd6VZD+L4lmL/v0+Y9fSUG4lXNqDUipk55blz6XtsrotPdGHdXcWSlRrccpbZp4IK9Sv4JXC8uGJVweJBWT5985Wy4ex5tfBy6hzW1UY1/zG6Un098TcgbrTotZiqH7ZGJXfuElX57faHxSSOJWzcI3ObumMzd1nTiW1/go/xJ3YlMfSlL/UxrR85u4QaqZpp5bEeqVwDiUm5Qpq+R0bgSbEKbKUhwKrkqmYGy1JmF+o+KYzt9ofFZc10p/EmNZKesnzXvpF76xtlpzUM9ofFN95YPxj4rLmqkP9w/FQdVPDSS86DdSFHc91B1c0C9l0aKds/EVdUl4yxMbCz9/oV0ZKtn3i/rWjtodz/8WQw6QiF0l9ZHlxRzK7O4h1tAPqmpKcF3wLJCnq7RC/qSVDi2Vs08T26XLrjb1R+y6fEk0c+CZQRmZkcPDss3ijy8xXN/W+qv1D89K9m7LJkx2Efss1suTpx/sF0sOq2VPDQpX2vy3R6nborOC4o04XAJLZmNyHXZZrCZssb2XNs2b5KdFJy5Jotn5h5FQkgBDh73V9NWEbbva39JuJpRNipkB05bR9VylbxN2aqv/gPqVUTsQxYAsKrdlO8+6SSSZWJdPdThmkhlbJE4tc3UEKFtLpLyIJabjutVRYs2qivazx6zUlmYZnwPD2HUfNJIvoxfpW7DrFmASd12eb4pc1VHE26pMJsUcBZT33XVvmock4yHXsgkmyoyOPMIvoFJjASqJ6lzQuoJwejuqlzPFckEgOsellaiJLeqLowEIqpz+6svnDBdxsL2QqmYiB1j1FgqtWdWJnEmGMH2kQwCxVclQ45NV2I8uJrdgmzjM4kd/wBlE91Efi8ygByVaXEAKvVm5j8ldEmlu1lQqv7f5VZ7BTcOAl4j1uQaRxZM9o7/AO0UuLasOHR7bIA0qjb2ihSPcZNSdDopY3KpEmLPgolY7NOTsAEBO43JJTKwCwSsjsnEpJ0ySKiiRMD7tuQeoUXMLHWKeAkPFik/V2qF+VMgYXUUkySKgv/Z"/>
          <p:cNvSpPr>
            <a:spLocks noChangeAspect="1" noChangeArrowheads="1"/>
          </p:cNvSpPr>
          <p:nvPr/>
        </p:nvSpPr>
        <p:spPr bwMode="auto">
          <a:xfrm>
            <a:off x="63500" y="-669925"/>
            <a:ext cx="1514475" cy="14001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430" name="AutoShape 6" descr="data:image/jpeg;base64,/9j/4AAQSkZJRgABAQAAAQABAAD/2wBDAAkGBwgHBgkIBwgKCgkLDRYPDQwMDRsUFRAWIB0iIiAdHx8kKDQsJCYxJx8fLT0tMTU3Ojo6Iys/RD84QzQ5Ojf/2wBDAQoKCg0MDRoPDxo3JR8lNzc3Nzc3Nzc3Nzc3Nzc3Nzc3Nzc3Nzc3Nzc3Nzc3Nzc3Nzc3Nzc3Nzc3Nzc3Nzc3Nzf/wAARCACbAKgDASIAAhEBAxEB/8QAGwAAAQUBAQAAAAAAAAAAAAAAAwABAgQGBQf/xAA8EAABAwIEBAIHBgYBBQAAAAABAAIDBBEFEiFRBhMxQWFxIjJSgZGhsQcUQnKywRUjJENi0fAzU4Ki4f/EABoBAAIDAQEAAAAAAAAAAAAAAAEEAgMFBgD/xAAtEQABAwMDAwMEAgMBAAAAAAABAAIDBBESBRMhIjFRQWFxFJGxwYHRMlJy8P/aAAwDAQACEQMRAD8A4uROGI5iTcohc/mV2+2EDIhzt9Afnb+oK2YyhVEfoD87f1BSa7kKLo+FCyXuujctUMXxCDC6cSzAuc42axp1KLSXGwUXhsbS53AVm4H4UiQs03i6IyNzUj2xfidmBPuWpaxr2tc03aRcHcKcjHx/5BVQywzXwN7IJIUSjmJuyg6MbKvNX7aC4+KhmRzENlHkt2Xsl7bCHcJronKGyYsRyUSwIZKii5ExajkhghpiQiZVEsRzQLAh3TEomRLIvByGCCkjZAkjkvYLu2TFE12CR8gky9aOCFbxQquzYbnUZ2dPzBWddlWrR/I/82fqC8x/UFF7Okp6qSKlgfPM7LHG27iV5li+JS4nWvqJCQ3pG32W9gtJx1iRby8OjPUZ5f2H7rGrYoocW5nuVzGrVRe/aaeB+U99D5L0zAWTNwakFRfmcsXB27fKy8+wiGCfEoI6uRscBdd5cbA+HvXqdtNLW7WVWoyWAbZMaJDcuff+EMtCjlHgiFpKbKsnNdDggkBMQEUsUSxHcK9toRaFEgIuRNkXtxDaQCokKxy/BNyxsjuL20qxBTWKtZBsm5Y2R3EDEq1jsllOys5BsmLF7cKG0q+XwSVjIkjuIbZXUukVFJJ5pyykq+ISNjpHvfYNa5pJ2AcEXVcjiyblYBV3/GAweZKugOUrR7qiqIZC53gFefYnVOrsQqKlzieZISPK+nysqqdWcNon4hXRUsZyukPrHsAL3XU8Mb7BcD1SP8kqqu1gvEdZhdoyefT/APbeT6Pkeyr4tg1bhT/6iO8RNmyt9U/6XN6aKNmTM8hTa6amk4u1wXqmGYtSYpFnpXgu/FG7RzfcrZC8kgmlp5mzQSPjkadHMNithgvF7HWhxYBjugnaND+YdvNZFTp729UfI8LpKLWY5Omfg+fRarKUspUo3Nkja+NwcxwuHA6FPZZJJBsVvAgi4Q8pSyFEslovZIoWRNkKMlcf8CN0EHIdrpct3souY9ki47I3CFkHlu2skYnIpLjuFGzu+Yo3CGJQ+UUlMtPikjkFGxVrL4p8g3RuWEsgCVyRzQco3WW+0GUMwymiB1km18gP9kLX8sFYj7SW5Dhze1pT+hPadZ1S0LO1WS1I/wD96rErc8AYc1lPLiEw9KQ5Ivyjqfj9FjaCkkrauGliHpyvDR4eK9ho6GKkpoqeEWZE0Nb5BauqVAjj2x3KxNFp85d13Zv5UHsglY5krA9jtHNcLgrI45wfFJmnwkljr35DzofI9ltuUNkuT4LEgq3wG7SuiqaaCobaQLxeeCWnldFPG6ORpsWuFiEJew4lglJikXLqog4j1XjRzfIrAY/wlXYS188bTUUjdS9g9Jo/yHbzGi36XUYp+k8FctWaY+n5by1UcGxytwh/9O4PhJ9KF+rT5bFb3BuIKTFmBsLskwGsT+vu3XlydrnMcHMJa4agg6g7qypoo5uTwfKFHqUtMbd2+F7GS4peksXgHGJiywYwDJH0E7Rq3zHfzW8puRUwNmp5WSxOFw9puFz9TTyQHqHHldVTahDUDpPPhVvSSsVd5At2T8kbJXNNboVHL4JZXdle5QHb5JjGezR8Ecl7cVLKe6WTzVvku2CbkO7heujuBVSxJWeQ7YpI3K9mFYAGx+CcBvh71Ow2T2bslrpa6YZPBZrjHB4cUdSOlqRCIb620OZ7AtMA3ZZ/i6aCKmYJJI2uLmEBzgNOazVOaeXb4x7pStxMJDuyHw9wnSYXX/fo5nSkNcxjXgegbkE38h9VpbW7BAw2SCopRJTzMlZneA6NwcPWOythjOuhVdVNJJKcz24Rp42RsAYOEO49lK49lGa1g7J9OyWuri5C9xQ6rkimlNVkEGU8zmn0cve6tgBUeIqhtJgNfO5rTy4HlocLgutp87K2EZSBvkqmWTFhPsvGsenpanGKuagjDKd0hyAbbjwNrrng6rvcRYG3B8MweoAdzKuBz5Ab6OGU2+Dlo+G8LoYcSZhtVTtlpsSwyGotJ7YF3WPUG5PRdeahjIsu4H6XK7D5JCDwf7Xn/ddDB8ar8Gm5lDNla4+nG4XY/wAwtJxHwHPSB9Tg7n1MF7mA/wDUYPD2vqsW5pa4tcCHNNiCLEFTiliqGdJuFF8ctO7kWIXrHD3FdFjREJIpqs/2ZCLPP+J7/VaIxPHVeCte6J7JIyQ9jg5p2I6L3OhxWnq8Pgq+dG1ssYf6TwOvVYOo0IhIdGOD6eFu6fXulBbJ3CKYj3TBlvwlVpMewmMkPxOgaR1BqWXHuuiUmJUleHGiq4J2tNncp+ayzjHI0XLTZaTZ2uNgRf5RdR1BSzADVJ2U9XIZaw9XH4qGSvClzWjukhlkQ7396SldSsFfDGbJ8jNkFzn21Ka53StiqMUezNlxOJ8Cw/FYRNUMImjLWiQHW2YXHzK6fpbqtX3+6Pue7f1BX07nMkBabFQkhD2kO5Ct0VHR0FOKekjbHE0khrfFGLmbhVSBfqmsN/kq3Xc4klTbEAAArWdg7tTGVg7hVTbw+CRy+CGKlthHMw7PHuCzXHVUHYZTUJeSKyqZG63s3uf2Xe9DYLK481tdxRQUw1bSxicjtmL2gJ6gYN4HxylqwARY+TZc77TDEYsMZC4kNMosb6CzN08FS1tNwpiYN/u/9NJ5EZflqm+00ktw3M0D0pe97+oqWG5qzgCuhZpJRz8xp7gXDr/Mrah5pYyfP5uFkS2FU9o8X+1ivR+d4FcPiDh6hxljpHM5VVb0ZWDUnsDuF0sPqmVVBTVI6SxNf8Qjl4HVYMb3wSXbwQt58Uc8fIvdeGjoPJIMzGwbc7AK7jVE3DcVqKNji5sTrNJ6kWB/dVGlwcMl8x0GXvfRdo1wcA4LiXNLXFpVukwfEayES0lFLLGSQHtGmnVdbguafD8diYWnLU5oSC7oW69PD91teGaSTD8DpqeobllaCXDa5JsuHhdDSs47rwIgGxMEkY9lxAufmVlOrWzCWMjgAraZp7oTDIDySP4Wv5rz3+SiZHd1IuZ4qP8AL8Vzy6kWTZnf8KSXoeKSKK6N0uqYzDZRM4HQJexStip2QK5o+6v02/UFIznZVa6VxpZPIfUKyJpzC85pxK6BAuenxUSBv81VdIbnUqJed0MCpiMq0cvc/NRuzu5VC4+CiXFHBTEatkxe0VlcLLavF8Xrb2aaqKCM7BhF/oF2K2oFNRzzuNhHG5x9wWc4frKOLBqZk1TCZZJjJI0uBNyT1C0aOMiNzh62H7SFViJmNJ8n9IH2kuB/hwDi4fzT0GnqKv8AZ/IyQYlRSG7Zogbb9Qfqh8dTU033MUpjJAkvkt/iqnD1TBR8SBzJWinka5ucmwFxm+osteOMmix9v3dYsrmjUr34uB9wtfwbV3wUU8h9OlldCfd0+RXbMzfausvgb44sdxSmiex0cjhOwtN+vX5ld8hY1ZGBMT55XRafZ1OPbj7LMwU9LW8W4xBVxNljfGD6Q6H0dRt1TN4OgirmTw1rgxkjXhjmX6G9rolE23Gtf4wA/pWhLU3PUSxEBh4ICVpaCCdrjIOQ4/lHNQCsxSShvHNc/s6Bv0au/YLOxNA41nG9MD9FRSgWf8FN1rQHRf8AQ/BWmNQFE1CGWhNlCVxC0A0InPKSFlSRsEcQurmCiXeBKrmQe0UxkHtFU4qjbVjMgVj/AOmk8lHmeKDVv/ppNfwqyNvWPlB7Ogq6XKOZAznsUsx3UcVYGI2ZMXBBzeKbN4ohqOBXL4tqMmEOgYbPqZGwtv4nX6LiO4KDCxrq65ecpyxdNCd/BdPFrVWOYZSnVsZM7hfpboupO5v3iFrnhos46utsP3WnHK+CNrWHvcrJkpYqmZ7pBe1gP2vPuIcHGDSRMbMJuY0uvktbUKfEGGw4dW0zYGEsmia7K4k3d38Vb44IdWQlr8wDHNve+3+1a42hJo8PqG9WtLCfcCPotOOVx27nvdYU9Mxrpw0cNtZV8Co6zB8bpH1cRijnzM6jW4/3ZbvMszj8wmwGlxCPV0TopgfOy0EUrZGMkaRZwDh71lVpMgEhHPI+y6DTY2wF0INxw4fBXDpyBxrVddaYE/8AqtBcLMmZkPGUzpHtY00oF3ODRfTuuBWcR4o6qlMdY5jMxDRGBlt4aK91G6ctI44CVbqMdGHBwuS49l6Is8NONnEd6VZD+L4lmL/v0+Y9fSUG4lXNqDUipk55blz6XtsrotPdGHdXcWSlRrccpbZp4IK9Sv4JXC8uGJVweJBWT5985Wy4ex5tfBy6hzW1UY1/zG6Un098TcgbrTotZiqH7ZGJXfuElX57faHxSSOJWzcI3ObumMzd1nTiW1/go/xJ3YlMfSlL/UxrR85u4QaqZpp5bEeqVwDiUm5Qpq+R0bgSbEKbKUhwKrkqmYGy1JmF+o+KYzt9ofFZc10p/EmNZKesnzXvpF76xtlpzUM9ofFN95YPxj4rLmqkP9w/FQdVPDSS86DdSFHc91B1c0C9l0aKds/EVdUl4yxMbCz9/oV0ZKtn3i/rWjtodz/8WQw6QiF0l9ZHlxRzK7O4h1tAPqmpKcF3wLJCnq7RC/qSVDi2Vs08T26XLrjb1R+y6fEk0c+CZQRmZkcPDss3ijy8xXN/W+qv1D89K9m7LJkx2Efss1suTpx/sF0sOq2VPDQpX2vy3R6nborOC4o04XAJLZmNyHXZZrCZssb2XNs2b5KdFJy5Jotn5h5FQkgBDh73V9NWEbbva39JuJpRNipkB05bR9VylbxN2aqv/gPqVUTsQxYAsKrdlO8+6SSSZWJdPdThmkhlbJE4tc3UEKFtLpLyIJabjutVRYs2qivazx6zUlmYZnwPD2HUfNJIvoxfpW7DrFmASd12eb4pc1VHE26pMJsUcBZT33XVvmock4yHXsgkmyoyOPMIvoFJjASqJ6lzQuoJwejuqlzPFckEgOsellaiJLeqLowEIqpz+6svnDBdxsL2QqmYiB1j1FgqtWdWJnEmGMH2kQwCxVclQ45NV2I8uJrdgmzjM4kd/wBlE91Efi8ygByVaXEAKvVm5j8ldEmlu1lQqv7f5VZ7BTcOAl4j1uQaRxZM9o7/AO0UuLasOHR7bIA0qjb2ihSPcZNSdDopY3KpEmLPgolY7NOTsAEBO43JJTKwCwSsjsnEpJ0ySKiiRMD7tuQeoUXMLHWKeAkPFik/V2qF+VMgYXUUkySKgv/Z"/>
          <p:cNvSpPr>
            <a:spLocks noChangeAspect="1" noChangeArrowheads="1"/>
          </p:cNvSpPr>
          <p:nvPr/>
        </p:nvSpPr>
        <p:spPr bwMode="auto">
          <a:xfrm>
            <a:off x="63500" y="-669925"/>
            <a:ext cx="1514475" cy="14001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3432" name="Picture 8" descr="http://www.environmentviews.com/wp-content/uploads/2010/02/Energy_Oil-Gas_OFS-300x277.jpg"/>
          <p:cNvPicPr>
            <a:picLocks noChangeAspect="1" noChangeArrowheads="1"/>
          </p:cNvPicPr>
          <p:nvPr/>
        </p:nvPicPr>
        <p:blipFill>
          <a:blip r:embed="rId2" cstate="print"/>
          <a:srcRect/>
          <a:stretch>
            <a:fillRect/>
          </a:stretch>
        </p:blipFill>
        <p:spPr bwMode="auto">
          <a:xfrm>
            <a:off x="152400" y="2590800"/>
            <a:ext cx="4095406" cy="3781426"/>
          </a:xfrm>
          <a:prstGeom prst="rect">
            <a:avLst/>
          </a:prstGeom>
          <a:noFill/>
        </p:spPr>
      </p:pic>
      <p:pic>
        <p:nvPicPr>
          <p:cNvPr id="103434" name="Picture 10" descr="http://topics.info.com/image/400x200/2445_why_are_coal_oil_and_natural_gas_called_fossil_fuels.jpg"/>
          <p:cNvPicPr>
            <a:picLocks noChangeAspect="1" noChangeArrowheads="1"/>
          </p:cNvPicPr>
          <p:nvPr/>
        </p:nvPicPr>
        <p:blipFill>
          <a:blip r:embed="rId3" cstate="print"/>
          <a:srcRect/>
          <a:stretch>
            <a:fillRect/>
          </a:stretch>
        </p:blipFill>
        <p:spPr bwMode="auto">
          <a:xfrm>
            <a:off x="3041276" y="457200"/>
            <a:ext cx="4442841" cy="2971800"/>
          </a:xfrm>
          <a:prstGeom prst="rect">
            <a:avLst/>
          </a:prstGeom>
          <a:noFill/>
        </p:spPr>
      </p:pic>
      <p:pic>
        <p:nvPicPr>
          <p:cNvPr id="103436" name="Picture 12" descr="http://i.bnet.com/blogs/gas-stevendepolo.jpg"/>
          <p:cNvPicPr>
            <a:picLocks noChangeAspect="1" noChangeArrowheads="1"/>
          </p:cNvPicPr>
          <p:nvPr/>
        </p:nvPicPr>
        <p:blipFill>
          <a:blip r:embed="rId4" cstate="print"/>
          <a:srcRect/>
          <a:stretch>
            <a:fillRect/>
          </a:stretch>
        </p:blipFill>
        <p:spPr bwMode="auto">
          <a:xfrm>
            <a:off x="3925460" y="3200400"/>
            <a:ext cx="5028308" cy="33548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602"/>
          <p:cNvPicPr>
            <a:picLocks noChangeAspect="1" noChangeArrowheads="1"/>
          </p:cNvPicPr>
          <p:nvPr/>
        </p:nvPicPr>
        <p:blipFill>
          <a:blip r:embed="rId3" cstate="print"/>
          <a:srcRect/>
          <a:stretch>
            <a:fillRect/>
          </a:stretch>
        </p:blipFill>
        <p:spPr bwMode="auto">
          <a:xfrm>
            <a:off x="90488" y="373063"/>
            <a:ext cx="8964612" cy="6113462"/>
          </a:xfrm>
          <a:prstGeom prst="rect">
            <a:avLst/>
          </a:prstGeom>
          <a:noFill/>
          <a:ln w="9525">
            <a:noFill/>
            <a:miter lim="800000"/>
            <a:headEnd/>
            <a:tailEnd/>
          </a:ln>
        </p:spPr>
      </p:pic>
      <p:sp>
        <p:nvSpPr>
          <p:cNvPr id="11267" name="Rectangle 3" hidden="1"/>
          <p:cNvSpPr>
            <a:spLocks noGrp="1" noChangeArrowheads="1"/>
          </p:cNvSpPr>
          <p:nvPr>
            <p:ph type="title"/>
          </p:nvPr>
        </p:nvSpPr>
        <p:spPr/>
        <p:txBody>
          <a:bodyPr/>
          <a:lstStyle/>
          <a:p>
            <a:pPr eaLnBrk="1" hangingPunct="1"/>
            <a:r>
              <a:rPr lang="en-US" dirty="0" smtClean="0"/>
              <a:t>	</a:t>
            </a:r>
          </a:p>
        </p:txBody>
      </p:sp>
      <p:sp>
        <p:nvSpPr>
          <p:cNvPr id="11268" name="Rectangle 4"/>
          <p:cNvSpPr>
            <a:spLocks noChangeArrowheads="1"/>
          </p:cNvSpPr>
          <p:nvPr/>
        </p:nvSpPr>
        <p:spPr bwMode="auto">
          <a:xfrm>
            <a:off x="7662863" y="6562725"/>
            <a:ext cx="1481137" cy="295275"/>
          </a:xfrm>
          <a:prstGeom prst="rect">
            <a:avLst/>
          </a:prstGeom>
          <a:noFill/>
          <a:ln w="9525">
            <a:noFill/>
            <a:miter lim="800000"/>
            <a:headEnd/>
            <a:tailEnd/>
          </a:ln>
        </p:spPr>
        <p:txBody>
          <a:bodyPr wrap="none" lIns="82058" tIns="41029" rIns="82058" bIns="41029"/>
          <a:lstStyle/>
          <a:p>
            <a:pPr algn="r" defTabSz="820738"/>
            <a:r>
              <a:rPr lang="en-US" sz="1400" b="1" dirty="0"/>
              <a:t>Fig. 16-2, p. 357</a:t>
            </a:r>
          </a:p>
        </p:txBody>
      </p:sp>
      <p:sp>
        <p:nvSpPr>
          <p:cNvPr id="26629" name="Text Box 5"/>
          <p:cNvSpPr txBox="1">
            <a:spLocks noChangeArrowheads="1"/>
          </p:cNvSpPr>
          <p:nvPr/>
        </p:nvSpPr>
        <p:spPr bwMode="auto">
          <a:xfrm>
            <a:off x="2667000" y="533400"/>
            <a:ext cx="2247900" cy="366713"/>
          </a:xfrm>
          <a:prstGeom prst="rect">
            <a:avLst/>
          </a:prstGeom>
          <a:noFill/>
          <a:ln w="9525">
            <a:noFill/>
            <a:miter lim="800000"/>
            <a:headEnd/>
            <a:tailEnd/>
          </a:ln>
          <a:effectLst/>
        </p:spPr>
        <p:txBody>
          <a:bodyPr>
            <a:spAutoFit/>
          </a:bodyPr>
          <a:lstStyle/>
          <a:p>
            <a:pPr eaLnBrk="1" hangingPunct="1">
              <a:defRPr/>
            </a:pPr>
            <a:r>
              <a:rPr lang="en-US" sz="1800" b="1" dirty="0">
                <a:solidFill>
                  <a:srgbClr val="292425"/>
                </a:solidFill>
                <a:effectLst>
                  <a:outerShdw blurRad="38100" dist="38100" dir="2700000" algn="tl">
                    <a:srgbClr val="C0C0C0"/>
                  </a:outerShdw>
                </a:effectLst>
                <a:latin typeface="Arial" charset="0"/>
              </a:rPr>
              <a:t>Oil and natural gas</a:t>
            </a:r>
          </a:p>
        </p:txBody>
      </p:sp>
      <p:sp>
        <p:nvSpPr>
          <p:cNvPr id="11270" name="Text Box 6"/>
          <p:cNvSpPr txBox="1">
            <a:spLocks noChangeArrowheads="1"/>
          </p:cNvSpPr>
          <p:nvPr/>
        </p:nvSpPr>
        <p:spPr bwMode="auto">
          <a:xfrm>
            <a:off x="304800" y="685800"/>
            <a:ext cx="2235200" cy="641350"/>
          </a:xfrm>
          <a:prstGeom prst="rect">
            <a:avLst/>
          </a:prstGeom>
          <a:noFill/>
          <a:ln w="9525">
            <a:noFill/>
            <a:miter lim="800000"/>
            <a:headEnd/>
            <a:tailEnd/>
          </a:ln>
        </p:spPr>
        <p:txBody>
          <a:bodyPr>
            <a:spAutoFit/>
          </a:bodyPr>
          <a:lstStyle/>
          <a:p>
            <a:pPr algn="r" eaLnBrk="1" hangingPunct="1"/>
            <a:r>
              <a:rPr lang="en-US" sz="1800" b="1" dirty="0">
                <a:solidFill>
                  <a:srgbClr val="292425"/>
                </a:solidFill>
              </a:rPr>
              <a:t>Floating oil drilling platform</a:t>
            </a:r>
          </a:p>
        </p:txBody>
      </p:sp>
      <p:sp>
        <p:nvSpPr>
          <p:cNvPr id="11271" name="Text Box 7"/>
          <p:cNvSpPr txBox="1">
            <a:spLocks noChangeArrowheads="1"/>
          </p:cNvSpPr>
          <p:nvPr/>
        </p:nvSpPr>
        <p:spPr bwMode="auto">
          <a:xfrm>
            <a:off x="3254375" y="995363"/>
            <a:ext cx="1384300" cy="366712"/>
          </a:xfrm>
          <a:prstGeom prst="rect">
            <a:avLst/>
          </a:prstGeom>
          <a:noFill/>
          <a:ln w="9525">
            <a:noFill/>
            <a:miter lim="800000"/>
            <a:headEnd/>
            <a:tailEnd/>
          </a:ln>
        </p:spPr>
        <p:txBody>
          <a:bodyPr>
            <a:spAutoFit/>
          </a:bodyPr>
          <a:lstStyle/>
          <a:p>
            <a:pPr eaLnBrk="1" hangingPunct="1"/>
            <a:r>
              <a:rPr lang="en-US" sz="1800" b="1" dirty="0">
                <a:solidFill>
                  <a:srgbClr val="292425"/>
                </a:solidFill>
              </a:rPr>
              <a:t>Oil storage</a:t>
            </a:r>
          </a:p>
        </p:txBody>
      </p:sp>
      <p:sp>
        <p:nvSpPr>
          <p:cNvPr id="26632" name="Text Box 8"/>
          <p:cNvSpPr txBox="1">
            <a:spLocks noChangeArrowheads="1"/>
          </p:cNvSpPr>
          <p:nvPr/>
        </p:nvSpPr>
        <p:spPr bwMode="auto">
          <a:xfrm>
            <a:off x="5486400" y="914400"/>
            <a:ext cx="685800" cy="366713"/>
          </a:xfrm>
          <a:prstGeom prst="rect">
            <a:avLst/>
          </a:prstGeom>
          <a:noFill/>
          <a:ln w="9525">
            <a:noFill/>
            <a:miter lim="800000"/>
            <a:headEnd/>
            <a:tailEnd/>
          </a:ln>
          <a:effectLst/>
        </p:spPr>
        <p:txBody>
          <a:bodyPr>
            <a:spAutoFit/>
          </a:bodyPr>
          <a:lstStyle/>
          <a:p>
            <a:pPr eaLnBrk="1" hangingPunct="1">
              <a:defRPr/>
            </a:pPr>
            <a:r>
              <a:rPr lang="en-US" sz="1800" b="1" dirty="0">
                <a:solidFill>
                  <a:srgbClr val="292425"/>
                </a:solidFill>
                <a:effectLst>
                  <a:outerShdw blurRad="38100" dist="38100" dir="2700000" algn="tl">
                    <a:srgbClr val="C0C0C0"/>
                  </a:outerShdw>
                </a:effectLst>
                <a:latin typeface="Arial" charset="0"/>
              </a:rPr>
              <a:t>Coal</a:t>
            </a:r>
          </a:p>
        </p:txBody>
      </p:sp>
      <p:sp>
        <p:nvSpPr>
          <p:cNvPr id="11273" name="Text Box 9"/>
          <p:cNvSpPr txBox="1">
            <a:spLocks noChangeArrowheads="1"/>
          </p:cNvSpPr>
          <p:nvPr/>
        </p:nvSpPr>
        <p:spPr bwMode="auto">
          <a:xfrm>
            <a:off x="6045200" y="1219200"/>
            <a:ext cx="1498600" cy="641350"/>
          </a:xfrm>
          <a:prstGeom prst="rect">
            <a:avLst/>
          </a:prstGeom>
          <a:noFill/>
          <a:ln w="9525">
            <a:noFill/>
            <a:miter lim="800000"/>
            <a:headEnd/>
            <a:tailEnd/>
          </a:ln>
        </p:spPr>
        <p:txBody>
          <a:bodyPr>
            <a:spAutoFit/>
          </a:bodyPr>
          <a:lstStyle/>
          <a:p>
            <a:pPr eaLnBrk="1" hangingPunct="1"/>
            <a:r>
              <a:rPr lang="en-US" sz="1800" b="1" dirty="0">
                <a:solidFill>
                  <a:srgbClr val="292425"/>
                </a:solidFill>
              </a:rPr>
              <a:t>Contour strip mining</a:t>
            </a:r>
          </a:p>
        </p:txBody>
      </p:sp>
      <p:sp>
        <p:nvSpPr>
          <p:cNvPr id="11274" name="Text Box 10"/>
          <p:cNvSpPr txBox="1">
            <a:spLocks noChangeArrowheads="1"/>
          </p:cNvSpPr>
          <p:nvPr/>
        </p:nvSpPr>
        <p:spPr bwMode="auto">
          <a:xfrm>
            <a:off x="0" y="1447800"/>
            <a:ext cx="1447800" cy="868363"/>
          </a:xfrm>
          <a:prstGeom prst="rect">
            <a:avLst/>
          </a:prstGeom>
          <a:noFill/>
          <a:ln w="9525">
            <a:noFill/>
            <a:miter lim="800000"/>
            <a:headEnd/>
            <a:tailEnd/>
          </a:ln>
        </p:spPr>
        <p:txBody>
          <a:bodyPr>
            <a:spAutoFit/>
          </a:bodyPr>
          <a:lstStyle/>
          <a:p>
            <a:pPr eaLnBrk="1" hangingPunct="1"/>
            <a:r>
              <a:rPr lang="en-US" sz="1700" b="1" dirty="0">
                <a:solidFill>
                  <a:srgbClr val="292425"/>
                </a:solidFill>
              </a:rPr>
              <a:t>Oil drilling platform on legs</a:t>
            </a:r>
          </a:p>
        </p:txBody>
      </p:sp>
      <p:sp>
        <p:nvSpPr>
          <p:cNvPr id="26635" name="Text Box 11"/>
          <p:cNvSpPr txBox="1">
            <a:spLocks noChangeArrowheads="1"/>
          </p:cNvSpPr>
          <p:nvPr/>
        </p:nvSpPr>
        <p:spPr bwMode="auto">
          <a:xfrm>
            <a:off x="7315200" y="1066800"/>
            <a:ext cx="1689100" cy="641350"/>
          </a:xfrm>
          <a:prstGeom prst="rect">
            <a:avLst/>
          </a:prstGeom>
          <a:noFill/>
          <a:ln w="9525">
            <a:noFill/>
            <a:miter lim="800000"/>
            <a:headEnd/>
            <a:tailEnd/>
          </a:ln>
          <a:effectLst/>
        </p:spPr>
        <p:txBody>
          <a:bodyPr>
            <a:spAutoFit/>
          </a:bodyPr>
          <a:lstStyle/>
          <a:p>
            <a:pPr algn="r" eaLnBrk="1" hangingPunct="1">
              <a:defRPr/>
            </a:pPr>
            <a:r>
              <a:rPr lang="en-US" sz="1800" b="1" dirty="0">
                <a:solidFill>
                  <a:srgbClr val="292425"/>
                </a:solidFill>
                <a:effectLst>
                  <a:outerShdw blurRad="38100" dist="38100" dir="2700000" algn="tl">
                    <a:srgbClr val="C0C0C0"/>
                  </a:outerShdw>
                </a:effectLst>
                <a:latin typeface="Arial" charset="0"/>
              </a:rPr>
              <a:t>Geothermal energy</a:t>
            </a:r>
          </a:p>
        </p:txBody>
      </p:sp>
      <p:sp>
        <p:nvSpPr>
          <p:cNvPr id="11276" name="Text Box 12"/>
          <p:cNvSpPr txBox="1">
            <a:spLocks noChangeArrowheads="1"/>
          </p:cNvSpPr>
          <p:nvPr/>
        </p:nvSpPr>
        <p:spPr bwMode="auto">
          <a:xfrm>
            <a:off x="7023100" y="1828800"/>
            <a:ext cx="2120900"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Hot water storage</a:t>
            </a:r>
          </a:p>
        </p:txBody>
      </p:sp>
      <p:sp>
        <p:nvSpPr>
          <p:cNvPr id="11277" name="Text Box 13"/>
          <p:cNvSpPr txBox="1">
            <a:spLocks noChangeArrowheads="1"/>
          </p:cNvSpPr>
          <p:nvPr/>
        </p:nvSpPr>
        <p:spPr bwMode="auto">
          <a:xfrm>
            <a:off x="1828800" y="2071688"/>
            <a:ext cx="990600" cy="366712"/>
          </a:xfrm>
          <a:prstGeom prst="rect">
            <a:avLst/>
          </a:prstGeom>
          <a:noFill/>
          <a:ln w="9525">
            <a:noFill/>
            <a:miter lim="800000"/>
            <a:headEnd/>
            <a:tailEnd/>
          </a:ln>
        </p:spPr>
        <p:txBody>
          <a:bodyPr>
            <a:spAutoFit/>
          </a:bodyPr>
          <a:lstStyle/>
          <a:p>
            <a:pPr eaLnBrk="1" hangingPunct="1"/>
            <a:r>
              <a:rPr lang="en-US" sz="1800" b="1" dirty="0">
                <a:solidFill>
                  <a:srgbClr val="292425"/>
                </a:solidFill>
              </a:rPr>
              <a:t>Oil well</a:t>
            </a:r>
          </a:p>
        </p:txBody>
      </p:sp>
      <p:sp>
        <p:nvSpPr>
          <p:cNvPr id="11278" name="Text Box 14"/>
          <p:cNvSpPr txBox="1">
            <a:spLocks noChangeArrowheads="1"/>
          </p:cNvSpPr>
          <p:nvPr/>
        </p:nvSpPr>
        <p:spPr bwMode="auto">
          <a:xfrm>
            <a:off x="2743200" y="2265363"/>
            <a:ext cx="1066800" cy="366712"/>
          </a:xfrm>
          <a:prstGeom prst="rect">
            <a:avLst/>
          </a:prstGeom>
          <a:noFill/>
          <a:ln w="9525">
            <a:noFill/>
            <a:miter lim="800000"/>
            <a:headEnd/>
            <a:tailEnd/>
          </a:ln>
        </p:spPr>
        <p:txBody>
          <a:bodyPr>
            <a:spAutoFit/>
          </a:bodyPr>
          <a:lstStyle/>
          <a:p>
            <a:pPr eaLnBrk="1" hangingPunct="1"/>
            <a:r>
              <a:rPr lang="en-US" sz="1800" b="1" dirty="0">
                <a:solidFill>
                  <a:srgbClr val="292425"/>
                </a:solidFill>
              </a:rPr>
              <a:t>Pipeline</a:t>
            </a:r>
          </a:p>
        </p:txBody>
      </p:sp>
      <p:sp>
        <p:nvSpPr>
          <p:cNvPr id="11279" name="Text Box 15"/>
          <p:cNvSpPr txBox="1">
            <a:spLocks noChangeArrowheads="1"/>
          </p:cNvSpPr>
          <p:nvPr/>
        </p:nvSpPr>
        <p:spPr bwMode="auto">
          <a:xfrm>
            <a:off x="5867400" y="2209800"/>
            <a:ext cx="1473200" cy="641350"/>
          </a:xfrm>
          <a:prstGeom prst="rect">
            <a:avLst/>
          </a:prstGeom>
          <a:noFill/>
          <a:ln w="9525">
            <a:noFill/>
            <a:miter lim="800000"/>
            <a:headEnd/>
            <a:tailEnd/>
          </a:ln>
        </p:spPr>
        <p:txBody>
          <a:bodyPr>
            <a:spAutoFit/>
          </a:bodyPr>
          <a:lstStyle/>
          <a:p>
            <a:pPr eaLnBrk="1" hangingPunct="1"/>
            <a:r>
              <a:rPr lang="en-US" sz="1800" b="1" dirty="0">
                <a:solidFill>
                  <a:srgbClr val="292425"/>
                </a:solidFill>
              </a:rPr>
              <a:t>Geothermal power plant</a:t>
            </a:r>
          </a:p>
        </p:txBody>
      </p:sp>
      <p:sp>
        <p:nvSpPr>
          <p:cNvPr id="11280" name="Text Box 16"/>
          <p:cNvSpPr txBox="1">
            <a:spLocks noChangeArrowheads="1"/>
          </p:cNvSpPr>
          <p:nvPr/>
        </p:nvSpPr>
        <p:spPr bwMode="auto">
          <a:xfrm>
            <a:off x="914400" y="2209800"/>
            <a:ext cx="762000" cy="641350"/>
          </a:xfrm>
          <a:prstGeom prst="rect">
            <a:avLst/>
          </a:prstGeom>
          <a:noFill/>
          <a:ln w="9525">
            <a:noFill/>
            <a:miter lim="800000"/>
            <a:headEnd/>
            <a:tailEnd/>
          </a:ln>
        </p:spPr>
        <p:txBody>
          <a:bodyPr>
            <a:spAutoFit/>
          </a:bodyPr>
          <a:lstStyle/>
          <a:p>
            <a:pPr algn="ctr" eaLnBrk="1" hangingPunct="1"/>
            <a:r>
              <a:rPr lang="en-US" sz="1800" b="1" dirty="0">
                <a:solidFill>
                  <a:srgbClr val="292425"/>
                </a:solidFill>
              </a:rPr>
              <a:t>Gas well</a:t>
            </a:r>
          </a:p>
        </p:txBody>
      </p:sp>
      <p:sp>
        <p:nvSpPr>
          <p:cNvPr id="11281" name="Text Box 17"/>
          <p:cNvSpPr txBox="1">
            <a:spLocks noChangeArrowheads="1"/>
          </p:cNvSpPr>
          <p:nvPr/>
        </p:nvSpPr>
        <p:spPr bwMode="auto">
          <a:xfrm>
            <a:off x="1981200" y="2590800"/>
            <a:ext cx="914400"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Valves</a:t>
            </a:r>
          </a:p>
        </p:txBody>
      </p:sp>
      <p:sp>
        <p:nvSpPr>
          <p:cNvPr id="11282" name="Text Box 18"/>
          <p:cNvSpPr txBox="1">
            <a:spLocks noChangeArrowheads="1"/>
          </p:cNvSpPr>
          <p:nvPr/>
        </p:nvSpPr>
        <p:spPr bwMode="auto">
          <a:xfrm>
            <a:off x="4114800" y="2514600"/>
            <a:ext cx="1371600"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Mined coal</a:t>
            </a:r>
          </a:p>
        </p:txBody>
      </p:sp>
      <p:sp>
        <p:nvSpPr>
          <p:cNvPr id="11283" name="Text Box 19"/>
          <p:cNvSpPr txBox="1">
            <a:spLocks noChangeArrowheads="1"/>
          </p:cNvSpPr>
          <p:nvPr/>
        </p:nvSpPr>
        <p:spPr bwMode="auto">
          <a:xfrm>
            <a:off x="2603500" y="2971800"/>
            <a:ext cx="825500"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Pump</a:t>
            </a:r>
          </a:p>
        </p:txBody>
      </p:sp>
      <p:sp>
        <p:nvSpPr>
          <p:cNvPr id="11284" name="Text Box 20"/>
          <p:cNvSpPr txBox="1">
            <a:spLocks noChangeArrowheads="1"/>
          </p:cNvSpPr>
          <p:nvPr/>
        </p:nvSpPr>
        <p:spPr bwMode="auto">
          <a:xfrm>
            <a:off x="5410200" y="2895600"/>
            <a:ext cx="1257300" cy="641350"/>
          </a:xfrm>
          <a:prstGeom prst="rect">
            <a:avLst/>
          </a:prstGeom>
          <a:noFill/>
          <a:ln w="9525">
            <a:noFill/>
            <a:miter lim="800000"/>
            <a:headEnd/>
            <a:tailEnd/>
          </a:ln>
        </p:spPr>
        <p:txBody>
          <a:bodyPr>
            <a:spAutoFit/>
          </a:bodyPr>
          <a:lstStyle/>
          <a:p>
            <a:pPr eaLnBrk="1" hangingPunct="1"/>
            <a:r>
              <a:rPr lang="en-US" sz="1800" b="1" dirty="0">
                <a:solidFill>
                  <a:srgbClr val="292425"/>
                </a:solidFill>
              </a:rPr>
              <a:t>Area strip mining</a:t>
            </a:r>
          </a:p>
        </p:txBody>
      </p:sp>
      <p:sp>
        <p:nvSpPr>
          <p:cNvPr id="11285" name="Text Box 21"/>
          <p:cNvSpPr txBox="1">
            <a:spLocks noChangeArrowheads="1"/>
          </p:cNvSpPr>
          <p:nvPr/>
        </p:nvSpPr>
        <p:spPr bwMode="auto">
          <a:xfrm>
            <a:off x="7239000" y="3305175"/>
            <a:ext cx="977900" cy="581025"/>
          </a:xfrm>
          <a:prstGeom prst="rect">
            <a:avLst/>
          </a:prstGeom>
          <a:noFill/>
          <a:ln w="9525">
            <a:noFill/>
            <a:miter lim="800000"/>
            <a:headEnd/>
            <a:tailEnd/>
          </a:ln>
        </p:spPr>
        <p:txBody>
          <a:bodyPr>
            <a:spAutoFit/>
          </a:bodyPr>
          <a:lstStyle/>
          <a:p>
            <a:pPr eaLnBrk="1" hangingPunct="1"/>
            <a:r>
              <a:rPr lang="en-US" sz="1600" b="1" dirty="0">
                <a:solidFill>
                  <a:srgbClr val="292425"/>
                </a:solidFill>
              </a:rPr>
              <a:t>Drilling tower</a:t>
            </a:r>
          </a:p>
        </p:txBody>
      </p:sp>
      <p:sp>
        <p:nvSpPr>
          <p:cNvPr id="11286" name="Text Box 22"/>
          <p:cNvSpPr txBox="1">
            <a:spLocks noChangeArrowheads="1"/>
          </p:cNvSpPr>
          <p:nvPr/>
        </p:nvSpPr>
        <p:spPr bwMode="auto">
          <a:xfrm>
            <a:off x="6934200" y="2895600"/>
            <a:ext cx="1066800"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Pipeline</a:t>
            </a:r>
          </a:p>
        </p:txBody>
      </p:sp>
      <p:sp>
        <p:nvSpPr>
          <p:cNvPr id="11287" name="Text Box 23"/>
          <p:cNvSpPr txBox="1">
            <a:spLocks noChangeArrowheads="1"/>
          </p:cNvSpPr>
          <p:nvPr/>
        </p:nvSpPr>
        <p:spPr bwMode="auto">
          <a:xfrm rot="720000">
            <a:off x="608013" y="3656013"/>
            <a:ext cx="1955800" cy="366712"/>
          </a:xfrm>
          <a:prstGeom prst="rect">
            <a:avLst/>
          </a:prstGeom>
          <a:noFill/>
          <a:ln w="9525">
            <a:noFill/>
            <a:miter lim="800000"/>
            <a:headEnd/>
            <a:tailEnd/>
          </a:ln>
        </p:spPr>
        <p:txBody>
          <a:bodyPr>
            <a:spAutoFit/>
          </a:bodyPr>
          <a:lstStyle/>
          <a:p>
            <a:pPr eaLnBrk="1" hangingPunct="1"/>
            <a:r>
              <a:rPr lang="en-US" sz="1800" b="1" dirty="0">
                <a:solidFill>
                  <a:srgbClr val="292425"/>
                </a:solidFill>
              </a:rPr>
              <a:t>Impervious rock</a:t>
            </a:r>
          </a:p>
        </p:txBody>
      </p:sp>
      <p:sp>
        <p:nvSpPr>
          <p:cNvPr id="11288" name="Text Box 24"/>
          <p:cNvSpPr txBox="1">
            <a:spLocks noChangeArrowheads="1"/>
          </p:cNvSpPr>
          <p:nvPr/>
        </p:nvSpPr>
        <p:spPr bwMode="auto">
          <a:xfrm rot="660000">
            <a:off x="3581400" y="3621088"/>
            <a:ext cx="1638300" cy="641350"/>
          </a:xfrm>
          <a:prstGeom prst="rect">
            <a:avLst/>
          </a:prstGeom>
          <a:noFill/>
          <a:ln w="9525">
            <a:noFill/>
            <a:miter lim="800000"/>
            <a:headEnd/>
            <a:tailEnd/>
          </a:ln>
        </p:spPr>
        <p:txBody>
          <a:bodyPr>
            <a:spAutoFit/>
          </a:bodyPr>
          <a:lstStyle/>
          <a:p>
            <a:pPr eaLnBrk="1" hangingPunct="1"/>
            <a:r>
              <a:rPr lang="en-US" sz="1800" b="1" dirty="0">
                <a:solidFill>
                  <a:srgbClr val="292425"/>
                </a:solidFill>
              </a:rPr>
              <a:t>Underground  coal mine</a:t>
            </a:r>
          </a:p>
        </p:txBody>
      </p:sp>
      <p:sp>
        <p:nvSpPr>
          <p:cNvPr id="11289" name="Text Box 25"/>
          <p:cNvSpPr txBox="1">
            <a:spLocks noChangeArrowheads="1"/>
          </p:cNvSpPr>
          <p:nvPr/>
        </p:nvSpPr>
        <p:spPr bwMode="auto">
          <a:xfrm rot="720000">
            <a:off x="933450" y="3976688"/>
            <a:ext cx="1435100" cy="366712"/>
          </a:xfrm>
          <a:prstGeom prst="rect">
            <a:avLst/>
          </a:prstGeom>
          <a:noFill/>
          <a:ln w="9525">
            <a:noFill/>
            <a:miter lim="800000"/>
            <a:headEnd/>
            <a:tailEnd/>
          </a:ln>
        </p:spPr>
        <p:txBody>
          <a:bodyPr>
            <a:spAutoFit/>
          </a:bodyPr>
          <a:lstStyle/>
          <a:p>
            <a:pPr eaLnBrk="1" hangingPunct="1"/>
            <a:r>
              <a:rPr lang="en-US" sz="1800" b="1" dirty="0">
                <a:solidFill>
                  <a:srgbClr val="292425"/>
                </a:solidFill>
              </a:rPr>
              <a:t>Natural gas</a:t>
            </a:r>
          </a:p>
        </p:txBody>
      </p:sp>
      <p:sp>
        <p:nvSpPr>
          <p:cNvPr id="11290" name="Text Box 26"/>
          <p:cNvSpPr txBox="1">
            <a:spLocks noChangeArrowheads="1"/>
          </p:cNvSpPr>
          <p:nvPr/>
        </p:nvSpPr>
        <p:spPr bwMode="auto">
          <a:xfrm rot="720000">
            <a:off x="144463" y="4191000"/>
            <a:ext cx="825500"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Water</a:t>
            </a:r>
          </a:p>
        </p:txBody>
      </p:sp>
      <p:sp>
        <p:nvSpPr>
          <p:cNvPr id="11291" name="Text Box 27"/>
          <p:cNvSpPr txBox="1">
            <a:spLocks noChangeArrowheads="1"/>
          </p:cNvSpPr>
          <p:nvPr/>
        </p:nvSpPr>
        <p:spPr bwMode="auto">
          <a:xfrm rot="720000">
            <a:off x="609600" y="3976688"/>
            <a:ext cx="495300" cy="366712"/>
          </a:xfrm>
          <a:prstGeom prst="rect">
            <a:avLst/>
          </a:prstGeom>
          <a:noFill/>
          <a:ln w="9525">
            <a:noFill/>
            <a:miter lim="800000"/>
            <a:headEnd/>
            <a:tailEnd/>
          </a:ln>
        </p:spPr>
        <p:txBody>
          <a:bodyPr>
            <a:spAutoFit/>
          </a:bodyPr>
          <a:lstStyle/>
          <a:p>
            <a:pPr eaLnBrk="1" hangingPunct="1"/>
            <a:r>
              <a:rPr lang="en-US" sz="1800" b="1" dirty="0">
                <a:solidFill>
                  <a:srgbClr val="FFFFFF"/>
                </a:solidFill>
              </a:rPr>
              <a:t>Oil</a:t>
            </a:r>
          </a:p>
        </p:txBody>
      </p:sp>
      <p:sp>
        <p:nvSpPr>
          <p:cNvPr id="11292" name="Text Box 28"/>
          <p:cNvSpPr txBox="1">
            <a:spLocks noChangeArrowheads="1"/>
          </p:cNvSpPr>
          <p:nvPr/>
        </p:nvSpPr>
        <p:spPr bwMode="auto">
          <a:xfrm rot="720000">
            <a:off x="4594225" y="4421188"/>
            <a:ext cx="2349500" cy="749300"/>
          </a:xfrm>
          <a:prstGeom prst="rect">
            <a:avLst/>
          </a:prstGeom>
          <a:noFill/>
          <a:ln w="9525">
            <a:noFill/>
            <a:miter lim="800000"/>
            <a:headEnd/>
            <a:tailEnd/>
          </a:ln>
        </p:spPr>
        <p:txBody>
          <a:bodyPr>
            <a:spAutoFit/>
          </a:bodyPr>
          <a:lstStyle/>
          <a:p>
            <a:pPr algn="r" eaLnBrk="1" hangingPunct="1">
              <a:lnSpc>
                <a:spcPct val="80000"/>
              </a:lnSpc>
            </a:pPr>
            <a:r>
              <a:rPr lang="en-US" sz="1800" b="1" dirty="0">
                <a:solidFill>
                  <a:srgbClr val="292425"/>
                </a:solidFill>
              </a:rPr>
              <a:t>Water is heated and brought up as dry steam or wet steam</a:t>
            </a:r>
          </a:p>
        </p:txBody>
      </p:sp>
      <p:sp>
        <p:nvSpPr>
          <p:cNvPr id="11293" name="Text Box 29"/>
          <p:cNvSpPr txBox="1">
            <a:spLocks noChangeArrowheads="1"/>
          </p:cNvSpPr>
          <p:nvPr/>
        </p:nvSpPr>
        <p:spPr bwMode="auto">
          <a:xfrm rot="713319">
            <a:off x="2438400" y="4800600"/>
            <a:ext cx="825500"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Water</a:t>
            </a:r>
          </a:p>
        </p:txBody>
      </p:sp>
      <p:sp>
        <p:nvSpPr>
          <p:cNvPr id="11294" name="Text Box 30"/>
          <p:cNvSpPr txBox="1">
            <a:spLocks noChangeArrowheads="1"/>
          </p:cNvSpPr>
          <p:nvPr/>
        </p:nvSpPr>
        <p:spPr bwMode="auto">
          <a:xfrm>
            <a:off x="2120900" y="5440363"/>
            <a:ext cx="1333500" cy="366712"/>
          </a:xfrm>
          <a:prstGeom prst="rect">
            <a:avLst/>
          </a:prstGeom>
          <a:noFill/>
          <a:ln w="9525">
            <a:noFill/>
            <a:miter lim="800000"/>
            <a:headEnd/>
            <a:tailEnd/>
          </a:ln>
        </p:spPr>
        <p:txBody>
          <a:bodyPr>
            <a:spAutoFit/>
          </a:bodyPr>
          <a:lstStyle/>
          <a:p>
            <a:pPr eaLnBrk="1" hangingPunct="1"/>
            <a:r>
              <a:rPr lang="en-US" sz="1800" b="1" dirty="0">
                <a:solidFill>
                  <a:srgbClr val="292425"/>
                </a:solidFill>
              </a:rPr>
              <a:t>Coal seam</a:t>
            </a:r>
          </a:p>
        </p:txBody>
      </p:sp>
      <p:sp>
        <p:nvSpPr>
          <p:cNvPr id="11295" name="Text Box 31"/>
          <p:cNvSpPr txBox="1">
            <a:spLocks noChangeArrowheads="1"/>
          </p:cNvSpPr>
          <p:nvPr/>
        </p:nvSpPr>
        <p:spPr bwMode="auto">
          <a:xfrm rot="720000">
            <a:off x="5899150" y="5484813"/>
            <a:ext cx="1117600" cy="366712"/>
          </a:xfrm>
          <a:prstGeom prst="rect">
            <a:avLst/>
          </a:prstGeom>
          <a:noFill/>
          <a:ln w="9525">
            <a:noFill/>
            <a:miter lim="800000"/>
            <a:headEnd/>
            <a:tailEnd/>
          </a:ln>
        </p:spPr>
        <p:txBody>
          <a:bodyPr>
            <a:spAutoFit/>
          </a:bodyPr>
          <a:lstStyle/>
          <a:p>
            <a:pPr eaLnBrk="1" hangingPunct="1"/>
            <a:r>
              <a:rPr lang="en-US" sz="1800" b="1" dirty="0">
                <a:solidFill>
                  <a:srgbClr val="292425"/>
                </a:solidFill>
              </a:rPr>
              <a:t>Hot rock</a:t>
            </a:r>
          </a:p>
        </p:txBody>
      </p:sp>
      <p:sp>
        <p:nvSpPr>
          <p:cNvPr id="11296" name="Text Box 32"/>
          <p:cNvSpPr txBox="1">
            <a:spLocks noChangeArrowheads="1"/>
          </p:cNvSpPr>
          <p:nvPr/>
        </p:nvSpPr>
        <p:spPr bwMode="auto">
          <a:xfrm>
            <a:off x="7315200" y="5181600"/>
            <a:ext cx="1828800" cy="1190625"/>
          </a:xfrm>
          <a:prstGeom prst="rect">
            <a:avLst/>
          </a:prstGeom>
          <a:noFill/>
          <a:ln w="9525">
            <a:noFill/>
            <a:miter lim="800000"/>
            <a:headEnd/>
            <a:tailEnd/>
          </a:ln>
        </p:spPr>
        <p:txBody>
          <a:bodyPr>
            <a:spAutoFit/>
          </a:bodyPr>
          <a:lstStyle/>
          <a:p>
            <a:pPr algn="r" eaLnBrk="1" hangingPunct="1"/>
            <a:r>
              <a:rPr lang="en-US" sz="1800" b="1" dirty="0">
                <a:solidFill>
                  <a:srgbClr val="292425"/>
                </a:solidFill>
              </a:rPr>
              <a:t>Water penetrates down through the rock</a:t>
            </a:r>
          </a:p>
        </p:txBody>
      </p:sp>
      <p:sp>
        <p:nvSpPr>
          <p:cNvPr id="11297" name="Text Box 33"/>
          <p:cNvSpPr txBox="1">
            <a:spLocks noChangeArrowheads="1"/>
          </p:cNvSpPr>
          <p:nvPr/>
        </p:nvSpPr>
        <p:spPr bwMode="auto">
          <a:xfrm rot="720000">
            <a:off x="6345238" y="5867400"/>
            <a:ext cx="977900" cy="366713"/>
          </a:xfrm>
          <a:prstGeom prst="rect">
            <a:avLst/>
          </a:prstGeom>
          <a:noFill/>
          <a:ln w="9525">
            <a:noFill/>
            <a:miter lim="800000"/>
            <a:headEnd/>
            <a:tailEnd/>
          </a:ln>
        </p:spPr>
        <p:txBody>
          <a:bodyPr>
            <a:spAutoFit/>
          </a:bodyPr>
          <a:lstStyle/>
          <a:p>
            <a:pPr eaLnBrk="1" hangingPunct="1"/>
            <a:r>
              <a:rPr lang="en-US" sz="1800" b="1" dirty="0">
                <a:solidFill>
                  <a:srgbClr val="292425"/>
                </a:solidFill>
              </a:rPr>
              <a:t>Magma</a:t>
            </a:r>
          </a:p>
        </p:txBody>
      </p:sp>
      <p:sp>
        <p:nvSpPr>
          <p:cNvPr id="11298" name="Line 34"/>
          <p:cNvSpPr>
            <a:spLocks noChangeShapeType="1"/>
          </p:cNvSpPr>
          <p:nvPr/>
        </p:nvSpPr>
        <p:spPr bwMode="auto">
          <a:xfrm flipH="1">
            <a:off x="3354388" y="4497388"/>
            <a:ext cx="301625" cy="987425"/>
          </a:xfrm>
          <a:prstGeom prst="line">
            <a:avLst/>
          </a:prstGeom>
          <a:noFill/>
          <a:ln w="19050">
            <a:solidFill>
              <a:schemeClr val="tx1"/>
            </a:solidFill>
            <a:round/>
            <a:headEnd/>
            <a:tailEnd/>
          </a:ln>
        </p:spPr>
        <p:txBody>
          <a:bodyPr/>
          <a:lstStyle/>
          <a:p>
            <a:endParaRPr lang="en-US" dirty="0"/>
          </a:p>
        </p:txBody>
      </p:sp>
      <p:sp>
        <p:nvSpPr>
          <p:cNvPr id="11299" name="Line 35"/>
          <p:cNvSpPr>
            <a:spLocks noChangeShapeType="1"/>
          </p:cNvSpPr>
          <p:nvPr/>
        </p:nvSpPr>
        <p:spPr bwMode="auto">
          <a:xfrm>
            <a:off x="7696200" y="4800600"/>
            <a:ext cx="685800" cy="381000"/>
          </a:xfrm>
          <a:prstGeom prst="line">
            <a:avLst/>
          </a:prstGeom>
          <a:noFill/>
          <a:ln w="19050">
            <a:solidFill>
              <a:schemeClr val="tx1"/>
            </a:solidFill>
            <a:round/>
            <a:headEnd/>
            <a:tailEnd/>
          </a:ln>
        </p:spPr>
        <p:txBody>
          <a:bodyPr/>
          <a:lstStyle/>
          <a:p>
            <a:endParaRPr lang="en-US" dirty="0"/>
          </a:p>
        </p:txBody>
      </p:sp>
      <p:sp>
        <p:nvSpPr>
          <p:cNvPr id="11300" name="Line 36"/>
          <p:cNvSpPr>
            <a:spLocks noChangeShapeType="1"/>
          </p:cNvSpPr>
          <p:nvPr/>
        </p:nvSpPr>
        <p:spPr bwMode="auto">
          <a:xfrm>
            <a:off x="8077200" y="4267200"/>
            <a:ext cx="304800" cy="914400"/>
          </a:xfrm>
          <a:prstGeom prst="line">
            <a:avLst/>
          </a:prstGeom>
          <a:noFill/>
          <a:ln w="19050">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pPr eaLnBrk="1" hangingPunct="1">
              <a:defRPr/>
            </a:pPr>
            <a:r>
              <a:rPr lang="en-US" dirty="0" smtClean="0"/>
              <a:t>TYPES OF ENERGY RESOURCES</a:t>
            </a:r>
          </a:p>
        </p:txBody>
      </p:sp>
      <p:sp>
        <p:nvSpPr>
          <p:cNvPr id="28676" name="Rectangle 4"/>
          <p:cNvSpPr>
            <a:spLocks noGrp="1" noChangeArrowheads="1"/>
          </p:cNvSpPr>
          <p:nvPr>
            <p:ph type="body" idx="1"/>
          </p:nvPr>
        </p:nvSpPr>
        <p:spPr>
          <a:xfrm>
            <a:off x="228600" y="1143000"/>
            <a:ext cx="8734425" cy="6248400"/>
          </a:xfrm>
        </p:spPr>
        <p:txBody>
          <a:bodyPr/>
          <a:lstStyle/>
          <a:p>
            <a:pPr eaLnBrk="1" hangingPunct="1">
              <a:buFont typeface="Wingdings" pitchFamily="1" charset="2"/>
              <a:buNone/>
              <a:defRPr/>
            </a:pPr>
            <a:r>
              <a:rPr lang="en-US" sz="3600" b="1" i="1" dirty="0" smtClean="0"/>
              <a:t>Nonrenewable</a:t>
            </a:r>
            <a:r>
              <a:rPr lang="en-US" sz="3600" dirty="0" smtClean="0"/>
              <a:t>:			</a:t>
            </a:r>
            <a:r>
              <a:rPr lang="en-US" sz="3600" b="1" i="1" dirty="0" smtClean="0"/>
              <a:t>Renewable:</a:t>
            </a:r>
          </a:p>
          <a:p>
            <a:pPr eaLnBrk="1" hangingPunct="1">
              <a:buFont typeface="Wingdings" pitchFamily="1" charset="2"/>
              <a:buChar char="Ø"/>
              <a:defRPr/>
            </a:pPr>
            <a:r>
              <a:rPr lang="en-US" dirty="0" smtClean="0"/>
              <a:t>_______			</a:t>
            </a:r>
            <a:r>
              <a:rPr lang="en-US" b="1" dirty="0" smtClean="0">
                <a:solidFill>
                  <a:schemeClr val="tx1"/>
                </a:solidFill>
              </a:rPr>
              <a:t>___________</a:t>
            </a:r>
            <a:endParaRPr lang="en-US" dirty="0" smtClean="0">
              <a:solidFill>
                <a:schemeClr val="tx1"/>
              </a:solidFill>
            </a:endParaRPr>
          </a:p>
          <a:p>
            <a:pPr eaLnBrk="1" hangingPunct="1">
              <a:buFont typeface="Wingdings" pitchFamily="1" charset="2"/>
              <a:buChar char="Ø"/>
              <a:defRPr/>
            </a:pPr>
            <a:r>
              <a:rPr lang="en-US" dirty="0" smtClean="0">
                <a:solidFill>
                  <a:schemeClr val="tx1"/>
                </a:solidFill>
              </a:rPr>
              <a:t>Coal				</a:t>
            </a:r>
            <a:r>
              <a:rPr lang="en-US" b="1" dirty="0" smtClean="0">
                <a:solidFill>
                  <a:schemeClr val="tx1"/>
                </a:solidFill>
              </a:rPr>
              <a:t>Hydropower </a:t>
            </a:r>
          </a:p>
          <a:p>
            <a:pPr eaLnBrk="1" hangingPunct="1">
              <a:buFont typeface="Wingdings" pitchFamily="1" charset="2"/>
              <a:buChar char="Ø"/>
              <a:defRPr/>
            </a:pPr>
            <a:r>
              <a:rPr lang="en-US" dirty="0" smtClean="0">
                <a:solidFill>
                  <a:schemeClr val="tx1"/>
                </a:solidFill>
              </a:rPr>
              <a:t>Natural Gas			</a:t>
            </a:r>
            <a:r>
              <a:rPr lang="en-US" b="1" dirty="0" smtClean="0">
                <a:solidFill>
                  <a:schemeClr val="tx1"/>
                </a:solidFill>
              </a:rPr>
              <a:t>___________ </a:t>
            </a:r>
          </a:p>
          <a:p>
            <a:pPr eaLnBrk="1" hangingPunct="1">
              <a:buFont typeface="Wingdings" pitchFamily="1" charset="2"/>
              <a:buChar char="Ø"/>
              <a:defRPr/>
            </a:pPr>
            <a:r>
              <a:rPr lang="en-US" dirty="0" smtClean="0">
                <a:solidFill>
                  <a:schemeClr val="tx1"/>
                </a:solidFill>
              </a:rPr>
              <a:t>_______			</a:t>
            </a:r>
            <a:r>
              <a:rPr lang="en-US" b="1" dirty="0" smtClean="0">
                <a:solidFill>
                  <a:schemeClr val="tx1"/>
                </a:solidFill>
              </a:rPr>
              <a:t>Solar</a:t>
            </a:r>
            <a:endParaRPr lang="en-US" dirty="0" smtClean="0">
              <a:solidFill>
                <a:schemeClr val="tx1"/>
              </a:solidFill>
            </a:endParaRPr>
          </a:p>
          <a:p>
            <a:pPr eaLnBrk="1" hangingPunct="1">
              <a:buFont typeface="Wingdings" pitchFamily="1" charset="2"/>
              <a:buNone/>
              <a:defRPr/>
            </a:pPr>
            <a:r>
              <a:rPr lang="en-US" b="1" dirty="0" smtClean="0">
                <a:solidFill>
                  <a:schemeClr val="tx1"/>
                </a:solidFill>
              </a:rPr>
              <a:t> 						________</a:t>
            </a:r>
            <a:endParaRPr lang="en-US" dirty="0" smtClean="0">
              <a:solidFill>
                <a:schemeClr val="tx1"/>
              </a:solidFill>
            </a:endParaRPr>
          </a:p>
          <a:p>
            <a:pPr eaLnBrk="1" hangingPunct="1">
              <a:buFont typeface="Wingdings" pitchFamily="1" charset="2"/>
              <a:buNone/>
              <a:defRPr/>
            </a:pPr>
            <a:endParaRPr lang="en-US" b="1" dirty="0" smtClean="0">
              <a:solidFill>
                <a:srgbClr val="000000"/>
              </a:solidFill>
            </a:endParaRPr>
          </a:p>
          <a:p>
            <a:pPr eaLnBrk="1" hangingPunct="1">
              <a:buFont typeface="Wingdings" pitchFamily="1" charset="2"/>
              <a:buNone/>
              <a:defRPr/>
            </a:pPr>
            <a:r>
              <a:rPr lang="en-US" b="1" dirty="0" smtClean="0">
                <a:solidFill>
                  <a:srgbClr val="000000"/>
                </a:solidFill>
              </a:rPr>
              <a:t> </a:t>
            </a:r>
          </a:p>
          <a:p>
            <a:pPr eaLnBrk="1" hangingPunct="1">
              <a:buFont typeface="Wingdings" pitchFamily="1" charset="2"/>
              <a:buNone/>
              <a:defRPr/>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1615</TotalTime>
  <Words>3744</Words>
  <Application>Microsoft Office PowerPoint</Application>
  <PresentationFormat>On-screen Show (4:3)</PresentationFormat>
  <Paragraphs>569</Paragraphs>
  <Slides>55</Slides>
  <Notes>47</Notes>
  <HiddenSlides>0</HiddenSlides>
  <MMClips>0</MMClips>
  <ScaleCrop>false</ScaleCrop>
  <HeadingPairs>
    <vt:vector size="4" baseType="variant">
      <vt:variant>
        <vt:lpstr>Theme</vt:lpstr>
      </vt:variant>
      <vt:variant>
        <vt:i4>3</vt:i4>
      </vt:variant>
      <vt:variant>
        <vt:lpstr>Slide Titles</vt:lpstr>
      </vt:variant>
      <vt:variant>
        <vt:i4>55</vt:i4>
      </vt:variant>
    </vt:vector>
  </HeadingPairs>
  <TitlesOfParts>
    <vt:vector size="58" baseType="lpstr">
      <vt:lpstr>Blank Presentation</vt:lpstr>
      <vt:lpstr>Default Design</vt:lpstr>
      <vt:lpstr>Ripple</vt:lpstr>
      <vt:lpstr>Chapter 15</vt:lpstr>
      <vt:lpstr>Chapter Overview Questions</vt:lpstr>
      <vt:lpstr>Chapter Overview Questions (cont’d)</vt:lpstr>
      <vt:lpstr>Illustrated History of Energy</vt:lpstr>
      <vt:lpstr>Core Case Study:  How Long Will the Oil Party Last? </vt:lpstr>
      <vt:lpstr>Core Case Study:  How Long Will the Oil Party Last? </vt:lpstr>
      <vt:lpstr>PowerPoint Presentation</vt:lpstr>
      <vt:lpstr> </vt:lpstr>
      <vt:lpstr>TYPES OF ENERGY RESOURCES</vt:lpstr>
      <vt:lpstr> </vt:lpstr>
      <vt:lpstr> </vt:lpstr>
      <vt:lpstr>Net Energy Ratios</vt:lpstr>
      <vt:lpstr> </vt:lpstr>
      <vt:lpstr>OIL</vt:lpstr>
      <vt:lpstr>OIL</vt:lpstr>
      <vt:lpstr> </vt:lpstr>
      <vt:lpstr>Case Study: U.S. Oil Supplies</vt:lpstr>
      <vt:lpstr>PowerPoint Presentation</vt:lpstr>
      <vt:lpstr> </vt:lpstr>
      <vt:lpstr>PowerPoint Presentation</vt:lpstr>
      <vt:lpstr>Oil Sand</vt:lpstr>
      <vt:lpstr>Alberta’s Oil Sand</vt:lpstr>
      <vt:lpstr>Tar sands</vt:lpstr>
      <vt:lpstr>Oil Shales</vt:lpstr>
      <vt:lpstr>Heavy Oils from Oil Sand and Oil Shale: Will Sticky Black Gold Save Us?</vt:lpstr>
      <vt:lpstr> </vt:lpstr>
      <vt:lpstr>NATURAL GAS</vt:lpstr>
      <vt:lpstr>NATURAL GAS</vt:lpstr>
      <vt:lpstr>Fracking </vt:lpstr>
      <vt:lpstr> </vt:lpstr>
      <vt:lpstr>COAL</vt:lpstr>
      <vt:lpstr> </vt:lpstr>
      <vt:lpstr> </vt:lpstr>
      <vt:lpstr>COAL</vt:lpstr>
      <vt:lpstr> </vt:lpstr>
      <vt:lpstr>Synfuels</vt:lpstr>
      <vt:lpstr>PowerPoint Presentation</vt:lpstr>
      <vt:lpstr> </vt:lpstr>
      <vt:lpstr>NUCLEAR ENERGY</vt:lpstr>
      <vt:lpstr> </vt:lpstr>
      <vt:lpstr>NUCLEAR ENERGY</vt:lpstr>
      <vt:lpstr>NUCLEAR ENERGY</vt:lpstr>
      <vt:lpstr> </vt:lpstr>
      <vt:lpstr>What Happened to Nuclear Power?</vt:lpstr>
      <vt:lpstr>Case Study: The Chernobyl Nuclear Power Plant Accident</vt:lpstr>
      <vt:lpstr>Animation: Chernobyl Fallout</vt:lpstr>
      <vt:lpstr>PowerPoint Presentation</vt:lpstr>
      <vt:lpstr>NUCLEAR ENERGY</vt:lpstr>
      <vt:lpstr> </vt:lpstr>
      <vt:lpstr> </vt:lpstr>
      <vt:lpstr>PowerPoint Presentation</vt:lpstr>
      <vt:lpstr>NUCLEAR ENERGY</vt:lpstr>
      <vt:lpstr>NUCLEAR ENERGY</vt:lpstr>
      <vt:lpstr>New and Safer Reactors</vt:lpstr>
      <vt:lpstr>NUCLEAR ENERGY</vt:lpstr>
    </vt:vector>
  </TitlesOfParts>
  <Company>Laura Murray Productions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dc:title>
  <dc:creator>you</dc:creator>
  <cp:lastModifiedBy>Stanley, Richard</cp:lastModifiedBy>
  <cp:revision>106</cp:revision>
  <dcterms:created xsi:type="dcterms:W3CDTF">2006-11-08T23:31:53Z</dcterms:created>
  <dcterms:modified xsi:type="dcterms:W3CDTF">2014-02-18T23:25:56Z</dcterms:modified>
</cp:coreProperties>
</file>