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4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8334-9FE8-4381-91CA-8AFA2E5AABB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E21E-A396-4830-B485-8C28672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8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6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0" y="-47625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1" dirty="0" smtClean="0">
                <a:solidFill>
                  <a:srgbClr val="BEB722"/>
                </a:solidFill>
              </a:rPr>
              <a:t>A Channel </a:t>
            </a:r>
            <a:r>
              <a:rPr lang="en-US" altLang="en-US" sz="1800" b="1" i="1" dirty="0">
                <a:solidFill>
                  <a:srgbClr val="BEB722"/>
                </a:solidFill>
              </a:rPr>
              <a:t>Protein Opens in Response to a Stimulus</a:t>
            </a:r>
          </a:p>
        </p:txBody>
      </p:sp>
      <p:pic>
        <p:nvPicPr>
          <p:cNvPr id="14340" name="Picture 4" descr="Life7e-Fig-05-09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2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1524000" y="-3175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i="1" dirty="0" smtClean="0">
                <a:solidFill>
                  <a:srgbClr val="BEB722"/>
                </a:solidFill>
              </a:rPr>
              <a:t>A Channel </a:t>
            </a:r>
            <a:r>
              <a:rPr lang="en-US" altLang="en-US" sz="1600" i="1" dirty="0">
                <a:solidFill>
                  <a:srgbClr val="BEB722"/>
                </a:solidFill>
              </a:rPr>
              <a:t>Protein Facilitates </a:t>
            </a:r>
            <a:r>
              <a:rPr lang="en-US" altLang="en-US" sz="1600" i="1" dirty="0" smtClean="0">
                <a:solidFill>
                  <a:srgbClr val="BEB722"/>
                </a:solidFill>
              </a:rPr>
              <a:t>Diffusion of Glucose </a:t>
            </a:r>
            <a:endParaRPr lang="en-US" altLang="en-US" sz="1600" i="1" dirty="0">
              <a:solidFill>
                <a:srgbClr val="BEB722"/>
              </a:solidFill>
            </a:endParaRPr>
          </a:p>
        </p:txBody>
      </p:sp>
      <p:pic>
        <p:nvPicPr>
          <p:cNvPr id="18436" name="Picture 1028" descr="Life7e-Fig-05-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8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0" y="-635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i="1" dirty="0" smtClean="0">
                <a:solidFill>
                  <a:srgbClr val="BEB722"/>
                </a:solidFill>
              </a:rPr>
              <a:t>Active </a:t>
            </a:r>
            <a:r>
              <a:rPr lang="en-US" altLang="en-US" sz="2000" b="1" i="1" dirty="0">
                <a:solidFill>
                  <a:srgbClr val="BEB722"/>
                </a:solidFill>
              </a:rPr>
              <a:t>Transport: The Sodium–Potassium Pump</a:t>
            </a:r>
          </a:p>
        </p:txBody>
      </p:sp>
      <p:pic>
        <p:nvPicPr>
          <p:cNvPr id="22532" name="Picture 4" descr="Life7e-Fig-05-13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" y="304800"/>
            <a:ext cx="1206674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24000" y="-3175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i="1" dirty="0" smtClean="0">
                <a:solidFill>
                  <a:srgbClr val="BEB722"/>
                </a:solidFill>
              </a:rPr>
              <a:t>Endocytosis </a:t>
            </a:r>
            <a:r>
              <a:rPr lang="en-US" altLang="en-US" sz="1600" i="1" dirty="0">
                <a:solidFill>
                  <a:srgbClr val="BEB722"/>
                </a:solidFill>
              </a:rPr>
              <a:t>and Exocytosis</a:t>
            </a:r>
          </a:p>
        </p:txBody>
      </p:sp>
      <p:pic>
        <p:nvPicPr>
          <p:cNvPr id="24580" name="Picture 4" descr="Life7e-Fig-05-15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5" y="457200"/>
            <a:ext cx="997280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355949" y="1469417"/>
            <a:ext cx="2111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Phago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- “eat”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Pino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- “drink”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Receptor mediated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-CHOLESTEROL</a:t>
            </a:r>
          </a:p>
        </p:txBody>
      </p:sp>
    </p:spTree>
    <p:extLst>
      <p:ext uri="{BB962C8B-B14F-4D97-AF65-F5344CB8AC3E}">
        <p14:creationId xmlns:p14="http://schemas.microsoft.com/office/powerpoint/2010/main" val="16604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0" y="-3175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i="1" dirty="0" smtClean="0">
                <a:solidFill>
                  <a:srgbClr val="BEB722"/>
                </a:solidFill>
              </a:rPr>
              <a:t>Formation </a:t>
            </a:r>
            <a:r>
              <a:rPr lang="en-US" altLang="en-US" sz="1600" i="1" dirty="0">
                <a:solidFill>
                  <a:srgbClr val="BEB722"/>
                </a:solidFill>
              </a:rPr>
              <a:t>of a Coated </a:t>
            </a:r>
            <a:r>
              <a:rPr lang="en-US" altLang="en-US" sz="1600" i="1" dirty="0" smtClean="0">
                <a:solidFill>
                  <a:srgbClr val="BEB722"/>
                </a:solidFill>
              </a:rPr>
              <a:t>Vesicle</a:t>
            </a:r>
            <a:endParaRPr lang="en-US" altLang="en-US" sz="1600" i="1" dirty="0">
              <a:solidFill>
                <a:srgbClr val="BEB722"/>
              </a:solidFill>
            </a:endParaRPr>
          </a:p>
        </p:txBody>
      </p:sp>
      <p:pic>
        <p:nvPicPr>
          <p:cNvPr id="25604" name="Picture 5" descr="Life7e-Fig-05-1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0" y="-3175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i="1" smtClean="0">
                <a:solidFill>
                  <a:srgbClr val="BEB722"/>
                </a:solidFill>
              </a:rPr>
              <a:t>Formation </a:t>
            </a:r>
            <a:r>
              <a:rPr lang="en-US" altLang="en-US" sz="1600" i="1" dirty="0">
                <a:solidFill>
                  <a:srgbClr val="BEB722"/>
                </a:solidFill>
              </a:rPr>
              <a:t>of a </a:t>
            </a:r>
            <a:r>
              <a:rPr lang="en-US" altLang="en-US" sz="1600" i="1">
                <a:solidFill>
                  <a:srgbClr val="BEB722"/>
                </a:solidFill>
              </a:rPr>
              <a:t>Coated </a:t>
            </a:r>
            <a:r>
              <a:rPr lang="en-US" altLang="en-US" sz="1600" i="1" smtClean="0">
                <a:solidFill>
                  <a:srgbClr val="BEB722"/>
                </a:solidFill>
              </a:rPr>
              <a:t>Vesicle</a:t>
            </a:r>
            <a:endParaRPr lang="en-US" altLang="en-US" sz="1600" i="1" dirty="0">
              <a:solidFill>
                <a:srgbClr val="BEB722"/>
              </a:solidFill>
            </a:endParaRPr>
          </a:p>
        </p:txBody>
      </p:sp>
      <p:pic>
        <p:nvPicPr>
          <p:cNvPr id="26628" name="Picture 5" descr="Life7e-Fig-05-16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5344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CELL TRANSPORT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Hillsboro School District 1J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Stanley, Richard</dc:creator>
  <cp:lastModifiedBy>Stanley, Richard</cp:lastModifiedBy>
  <cp:revision>3</cp:revision>
  <dcterms:created xsi:type="dcterms:W3CDTF">2020-01-08T17:37:33Z</dcterms:created>
  <dcterms:modified xsi:type="dcterms:W3CDTF">2020-01-09T16:28:15Z</dcterms:modified>
</cp:coreProperties>
</file>